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61" r:id="rId3"/>
    <p:sldId id="262" r:id="rId4"/>
    <p:sldId id="263" r:id="rId5"/>
    <p:sldId id="264" r:id="rId6"/>
    <p:sldId id="265" r:id="rId7"/>
    <p:sldId id="268" r:id="rId8"/>
    <p:sldId id="267" r:id="rId10"/>
    <p:sldId id="271" r:id="rId11"/>
    <p:sldId id="272" r:id="rId12"/>
    <p:sldId id="280" r:id="rId13"/>
    <p:sldId id="279" r:id="rId14"/>
    <p:sldId id="273" r:id="rId15"/>
    <p:sldId id="283" r:id="rId16"/>
    <p:sldId id="284" r:id="rId17"/>
    <p:sldId id="285" r:id="rId18"/>
    <p:sldId id="292" r:id="rId19"/>
    <p:sldId id="269" r:id="rId20"/>
    <p:sldId id="274" r:id="rId21"/>
    <p:sldId id="289" r:id="rId22"/>
    <p:sldId id="287" r:id="rId23"/>
    <p:sldId id="288" r:id="rId24"/>
    <p:sldId id="290" r:id="rId25"/>
    <p:sldId id="291" r:id="rId26"/>
    <p:sldId id="286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8BFF"/>
    <a:srgbClr val="FF8B00"/>
    <a:srgbClr val="3BBEB4"/>
    <a:srgbClr val="00A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72" autoAdjust="0"/>
    <p:restoredTop sz="94424" autoAdjust="0"/>
  </p:normalViewPr>
  <p:slideViewPr>
    <p:cSldViewPr snapToGrid="0">
      <p:cViewPr varScale="1">
        <p:scale>
          <a:sx n="63" d="100"/>
          <a:sy n="63" d="100"/>
        </p:scale>
        <p:origin x="-103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0C5A4-60E2-4FCB-878C-BA646A18A2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C2A1FD-0D8F-4A18-8349-C35C56BD3D2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39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39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39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39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819E-B96B-4385-AC08-7C583EE3A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3C44-B60E-4097-B6E2-4C75C4FFB7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819E-B96B-4385-AC08-7C583EE3A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3C44-B60E-4097-B6E2-4C75C4FFB7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819E-B96B-4385-AC08-7C583EE3A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3C44-B60E-4097-B6E2-4C75C4FFB7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mo Background -J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309" y="6311789"/>
            <a:ext cx="1619412" cy="388399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auto">
          <a:xfrm>
            <a:off x="2254390" y="2455231"/>
            <a:ext cx="9937610" cy="2104837"/>
          </a:xfrm>
          <a:prstGeom prst="rect">
            <a:avLst/>
          </a:prstGeom>
          <a:solidFill>
            <a:srgbClr val="00AEEF">
              <a:alpha val="25098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548640" tIns="45718" rIns="91436" bIns="45718" numCol="1" rtlCol="0" anchor="ctr" anchorCtr="0" compatLnSpc="1"/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en-US" sz="66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Meiryo" panose="020B0604030504040204" pitchFamily="50" charset="-128"/>
              <a:ea typeface="Meiryo" panose="020B0604030504040204" pitchFamily="50" charset="-128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" y="2455231"/>
            <a:ext cx="2254390" cy="2104837"/>
            <a:chOff x="-1" y="2455231"/>
            <a:chExt cx="2253803" cy="2104837"/>
          </a:xfrm>
        </p:grpSpPr>
        <p:sp>
          <p:nvSpPr>
            <p:cNvPr id="17" name="Rectangle 16"/>
            <p:cNvSpPr/>
            <p:nvPr/>
          </p:nvSpPr>
          <p:spPr bwMode="auto">
            <a:xfrm>
              <a:off x="-1" y="2455231"/>
              <a:ext cx="2253803" cy="2104837"/>
            </a:xfrm>
            <a:prstGeom prst="rect">
              <a:avLst/>
            </a:prstGeom>
            <a:solidFill>
              <a:srgbClr val="92D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182880" numCol="1" rtlCol="0" anchor="b" anchorCtr="0" compatLnSpc="1"/>
            <a:lstStyle/>
            <a:p>
              <a:pPr algn="ctr" defTabSz="9137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200" dirty="0" smtClean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demo</a:t>
              </a:r>
              <a:endParaRPr lang="en-US" sz="22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988" y="2847133"/>
              <a:ext cx="1140731" cy="1140731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819E-B96B-4385-AC08-7C583EE3A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3C44-B60E-4097-B6E2-4C75C4FFB7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819E-B96B-4385-AC08-7C583EE3A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3C44-B60E-4097-B6E2-4C75C4FFB7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819E-B96B-4385-AC08-7C583EE3A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3C44-B60E-4097-B6E2-4C75C4FFB7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819E-B96B-4385-AC08-7C583EE3A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3C44-B60E-4097-B6E2-4C75C4FFB7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819E-B96B-4385-AC08-7C583EE3A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3C44-B60E-4097-B6E2-4C75C4FFB7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819E-B96B-4385-AC08-7C583EE3A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3C44-B60E-4097-B6E2-4C75C4FFB7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819E-B96B-4385-AC08-7C583EE3A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3C44-B60E-4097-B6E2-4C75C4FFB7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819E-B96B-4385-AC08-7C583EE3A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3C44-B60E-4097-B6E2-4C75C4FFB7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6819E-B96B-4385-AC08-7C583EE3A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43C44-B60E-4097-B6E2-4C75C4FFB71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8" Type="http://schemas.openxmlformats.org/officeDocument/2006/relationships/image" Target="../media/image19.png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2" Type="http://schemas.openxmlformats.org/officeDocument/2006/relationships/slideLayout" Target="../slideLayouts/slideLayout1.xml"/><Relationship Id="rId11" Type="http://schemas.openxmlformats.org/officeDocument/2006/relationships/image" Target="../media/image22.png"/><Relationship Id="rId10" Type="http://schemas.openxmlformats.org/officeDocument/2006/relationships/image" Target="../media/image21.pn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audio" Target="../media/audio1.wav"/><Relationship Id="rId2" Type="http://schemas.openxmlformats.org/officeDocument/2006/relationships/image" Target="../media/image10.png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515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988029" y="2447230"/>
            <a:ext cx="6858508" cy="874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2007</a:t>
            </a: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</a:t>
            </a:r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培训教程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流程图: 终止 4"/>
          <p:cNvSpPr/>
          <p:nvPr/>
        </p:nvSpPr>
        <p:spPr>
          <a:xfrm>
            <a:off x="3905609" y="4789825"/>
            <a:ext cx="3916167" cy="1075684"/>
          </a:xfrm>
          <a:prstGeom prst="flowChartTerminator">
            <a:avLst/>
          </a:prstGeom>
          <a:solidFill>
            <a:srgbClr val="FCE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62940"/>
            <a:endParaRPr lang="zh-CN" altLang="en-US" sz="1305">
              <a:solidFill>
                <a:prstClr val="white"/>
              </a:solidFill>
            </a:endParaRPr>
          </a:p>
        </p:txBody>
      </p:sp>
      <p:sp>
        <p:nvSpPr>
          <p:cNvPr id="9" name="Freeform 35"/>
          <p:cNvSpPr/>
          <p:nvPr/>
        </p:nvSpPr>
        <p:spPr bwMode="auto">
          <a:xfrm rot="3403993">
            <a:off x="4633842" y="5362662"/>
            <a:ext cx="207318" cy="239638"/>
          </a:xfrm>
          <a:custGeom>
            <a:avLst/>
            <a:gdLst>
              <a:gd name="T0" fmla="*/ 114 w 134"/>
              <a:gd name="T1" fmla="*/ 157 h 159"/>
              <a:gd name="T2" fmla="*/ 46 w 134"/>
              <a:gd name="T3" fmla="*/ 84 h 159"/>
              <a:gd name="T4" fmla="*/ 20 w 134"/>
              <a:gd name="T5" fmla="*/ 27 h 159"/>
              <a:gd name="T6" fmla="*/ 0 w 134"/>
              <a:gd name="T7" fmla="*/ 5 h 159"/>
              <a:gd name="T8" fmla="*/ 71 w 134"/>
              <a:gd name="T9" fmla="*/ 11 h 159"/>
              <a:gd name="T10" fmla="*/ 131 w 134"/>
              <a:gd name="T11" fmla="*/ 90 h 159"/>
              <a:gd name="T12" fmla="*/ 119 w 134"/>
              <a:gd name="T13" fmla="*/ 159 h 159"/>
              <a:gd name="T14" fmla="*/ 114 w 134"/>
              <a:gd name="T15" fmla="*/ 157 h 159"/>
              <a:gd name="T16" fmla="*/ 0 w 134"/>
              <a:gd name="T17" fmla="*/ 0 h 159"/>
              <a:gd name="T18" fmla="*/ 134 w 134"/>
              <a:gd name="T19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134" h="159">
                <a:moveTo>
                  <a:pt x="114" y="157"/>
                </a:moveTo>
                <a:cubicBezTo>
                  <a:pt x="134" y="108"/>
                  <a:pt x="77" y="117"/>
                  <a:pt x="46" y="84"/>
                </a:cubicBezTo>
                <a:cubicBezTo>
                  <a:pt x="21" y="60"/>
                  <a:pt x="29" y="44"/>
                  <a:pt x="20" y="27"/>
                </a:cubicBezTo>
                <a:cubicBezTo>
                  <a:pt x="20" y="12"/>
                  <a:pt x="0" y="0"/>
                  <a:pt x="0" y="5"/>
                </a:cubicBezTo>
                <a:cubicBezTo>
                  <a:pt x="3" y="4"/>
                  <a:pt x="37" y="1"/>
                  <a:pt x="71" y="11"/>
                </a:cubicBezTo>
                <a:cubicBezTo>
                  <a:pt x="106" y="19"/>
                  <a:pt x="133" y="54"/>
                  <a:pt x="131" y="90"/>
                </a:cubicBezTo>
                <a:cubicBezTo>
                  <a:pt x="129" y="118"/>
                  <a:pt x="118" y="135"/>
                  <a:pt x="119" y="159"/>
                </a:cubicBezTo>
                <a:lnTo>
                  <a:pt x="114" y="157"/>
                </a:lnTo>
                <a:close/>
              </a:path>
            </a:pathLst>
          </a:custGeom>
          <a:solidFill>
            <a:srgbClr val="FFA800"/>
          </a:solidFill>
          <a:ln>
            <a:noFill/>
          </a:ln>
        </p:spPr>
        <p:txBody>
          <a:bodyPr/>
          <a:lstStyle/>
          <a:p>
            <a:pPr defTabSz="662940"/>
            <a:endParaRPr lang="zh-CN" altLang="en-US" sz="1305">
              <a:solidFill>
                <a:prstClr val="black"/>
              </a:solidFill>
            </a:endParaRPr>
          </a:p>
        </p:txBody>
      </p:sp>
      <p:sp>
        <p:nvSpPr>
          <p:cNvPr id="10" name="Freeform 35"/>
          <p:cNvSpPr/>
          <p:nvPr/>
        </p:nvSpPr>
        <p:spPr bwMode="auto">
          <a:xfrm rot="12796007" flipH="1">
            <a:off x="4451570" y="5359581"/>
            <a:ext cx="207318" cy="239638"/>
          </a:xfrm>
          <a:custGeom>
            <a:avLst/>
            <a:gdLst>
              <a:gd name="T0" fmla="*/ 114 w 134"/>
              <a:gd name="T1" fmla="*/ 157 h 159"/>
              <a:gd name="T2" fmla="*/ 46 w 134"/>
              <a:gd name="T3" fmla="*/ 84 h 159"/>
              <a:gd name="T4" fmla="*/ 20 w 134"/>
              <a:gd name="T5" fmla="*/ 27 h 159"/>
              <a:gd name="T6" fmla="*/ 0 w 134"/>
              <a:gd name="T7" fmla="*/ 5 h 159"/>
              <a:gd name="T8" fmla="*/ 71 w 134"/>
              <a:gd name="T9" fmla="*/ 11 h 159"/>
              <a:gd name="T10" fmla="*/ 131 w 134"/>
              <a:gd name="T11" fmla="*/ 90 h 159"/>
              <a:gd name="T12" fmla="*/ 119 w 134"/>
              <a:gd name="T13" fmla="*/ 159 h 159"/>
              <a:gd name="T14" fmla="*/ 114 w 134"/>
              <a:gd name="T15" fmla="*/ 157 h 159"/>
              <a:gd name="T16" fmla="*/ 0 w 134"/>
              <a:gd name="T17" fmla="*/ 0 h 159"/>
              <a:gd name="T18" fmla="*/ 134 w 134"/>
              <a:gd name="T19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134" h="159">
                <a:moveTo>
                  <a:pt x="114" y="157"/>
                </a:moveTo>
                <a:cubicBezTo>
                  <a:pt x="134" y="108"/>
                  <a:pt x="77" y="117"/>
                  <a:pt x="46" y="84"/>
                </a:cubicBezTo>
                <a:cubicBezTo>
                  <a:pt x="21" y="60"/>
                  <a:pt x="29" y="44"/>
                  <a:pt x="20" y="27"/>
                </a:cubicBezTo>
                <a:cubicBezTo>
                  <a:pt x="20" y="12"/>
                  <a:pt x="0" y="0"/>
                  <a:pt x="0" y="5"/>
                </a:cubicBezTo>
                <a:cubicBezTo>
                  <a:pt x="3" y="4"/>
                  <a:pt x="37" y="1"/>
                  <a:pt x="71" y="11"/>
                </a:cubicBezTo>
                <a:cubicBezTo>
                  <a:pt x="106" y="19"/>
                  <a:pt x="133" y="54"/>
                  <a:pt x="131" y="90"/>
                </a:cubicBezTo>
                <a:cubicBezTo>
                  <a:pt x="129" y="118"/>
                  <a:pt x="118" y="135"/>
                  <a:pt x="119" y="159"/>
                </a:cubicBezTo>
                <a:lnTo>
                  <a:pt x="114" y="157"/>
                </a:lnTo>
                <a:close/>
              </a:path>
            </a:pathLst>
          </a:custGeom>
          <a:solidFill>
            <a:srgbClr val="FFA800"/>
          </a:solidFill>
          <a:ln>
            <a:noFill/>
          </a:ln>
        </p:spPr>
        <p:txBody>
          <a:bodyPr/>
          <a:lstStyle/>
          <a:p>
            <a:pPr defTabSz="662940"/>
            <a:endParaRPr lang="zh-CN" altLang="en-US" sz="1305">
              <a:solidFill>
                <a:prstClr val="black"/>
              </a:solidFill>
            </a:endParaRPr>
          </a:p>
        </p:txBody>
      </p:sp>
      <p:sp>
        <p:nvSpPr>
          <p:cNvPr id="11" name="Freeform 35"/>
          <p:cNvSpPr/>
          <p:nvPr/>
        </p:nvSpPr>
        <p:spPr bwMode="auto">
          <a:xfrm rot="1996007" flipV="1">
            <a:off x="4603968" y="5045492"/>
            <a:ext cx="207318" cy="239638"/>
          </a:xfrm>
          <a:custGeom>
            <a:avLst/>
            <a:gdLst>
              <a:gd name="T0" fmla="*/ 114 w 134"/>
              <a:gd name="T1" fmla="*/ 157 h 159"/>
              <a:gd name="T2" fmla="*/ 46 w 134"/>
              <a:gd name="T3" fmla="*/ 84 h 159"/>
              <a:gd name="T4" fmla="*/ 20 w 134"/>
              <a:gd name="T5" fmla="*/ 27 h 159"/>
              <a:gd name="T6" fmla="*/ 0 w 134"/>
              <a:gd name="T7" fmla="*/ 5 h 159"/>
              <a:gd name="T8" fmla="*/ 71 w 134"/>
              <a:gd name="T9" fmla="*/ 11 h 159"/>
              <a:gd name="T10" fmla="*/ 131 w 134"/>
              <a:gd name="T11" fmla="*/ 90 h 159"/>
              <a:gd name="T12" fmla="*/ 119 w 134"/>
              <a:gd name="T13" fmla="*/ 159 h 159"/>
              <a:gd name="T14" fmla="*/ 114 w 134"/>
              <a:gd name="T15" fmla="*/ 157 h 159"/>
              <a:gd name="T16" fmla="*/ 0 w 134"/>
              <a:gd name="T17" fmla="*/ 0 h 159"/>
              <a:gd name="T18" fmla="*/ 134 w 134"/>
              <a:gd name="T19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134" h="159">
                <a:moveTo>
                  <a:pt x="114" y="157"/>
                </a:moveTo>
                <a:cubicBezTo>
                  <a:pt x="134" y="108"/>
                  <a:pt x="77" y="117"/>
                  <a:pt x="46" y="84"/>
                </a:cubicBezTo>
                <a:cubicBezTo>
                  <a:pt x="21" y="60"/>
                  <a:pt x="29" y="44"/>
                  <a:pt x="20" y="27"/>
                </a:cubicBezTo>
                <a:cubicBezTo>
                  <a:pt x="20" y="12"/>
                  <a:pt x="0" y="0"/>
                  <a:pt x="0" y="5"/>
                </a:cubicBezTo>
                <a:cubicBezTo>
                  <a:pt x="3" y="4"/>
                  <a:pt x="37" y="1"/>
                  <a:pt x="71" y="11"/>
                </a:cubicBezTo>
                <a:cubicBezTo>
                  <a:pt x="106" y="19"/>
                  <a:pt x="133" y="54"/>
                  <a:pt x="131" y="90"/>
                </a:cubicBezTo>
                <a:cubicBezTo>
                  <a:pt x="129" y="118"/>
                  <a:pt x="118" y="135"/>
                  <a:pt x="119" y="159"/>
                </a:cubicBezTo>
                <a:lnTo>
                  <a:pt x="114" y="157"/>
                </a:lnTo>
                <a:close/>
              </a:path>
            </a:pathLst>
          </a:custGeom>
          <a:solidFill>
            <a:srgbClr val="FFA800"/>
          </a:solidFill>
          <a:ln>
            <a:noFill/>
          </a:ln>
        </p:spPr>
        <p:txBody>
          <a:bodyPr/>
          <a:lstStyle/>
          <a:p>
            <a:pPr defTabSz="662940"/>
            <a:endParaRPr lang="zh-CN" altLang="en-US" sz="1305">
              <a:solidFill>
                <a:prstClr val="black"/>
              </a:solidFill>
            </a:endParaRPr>
          </a:p>
        </p:txBody>
      </p:sp>
      <p:sp>
        <p:nvSpPr>
          <p:cNvPr id="12" name="Freeform 35"/>
          <p:cNvSpPr/>
          <p:nvPr/>
        </p:nvSpPr>
        <p:spPr bwMode="auto">
          <a:xfrm rot="3825451" flipV="1">
            <a:off x="4961326" y="5175457"/>
            <a:ext cx="183469" cy="270787"/>
          </a:xfrm>
          <a:custGeom>
            <a:avLst/>
            <a:gdLst>
              <a:gd name="T0" fmla="*/ 114 w 134"/>
              <a:gd name="T1" fmla="*/ 157 h 159"/>
              <a:gd name="T2" fmla="*/ 46 w 134"/>
              <a:gd name="T3" fmla="*/ 84 h 159"/>
              <a:gd name="T4" fmla="*/ 20 w 134"/>
              <a:gd name="T5" fmla="*/ 27 h 159"/>
              <a:gd name="T6" fmla="*/ 0 w 134"/>
              <a:gd name="T7" fmla="*/ 5 h 159"/>
              <a:gd name="T8" fmla="*/ 71 w 134"/>
              <a:gd name="T9" fmla="*/ 11 h 159"/>
              <a:gd name="T10" fmla="*/ 131 w 134"/>
              <a:gd name="T11" fmla="*/ 90 h 159"/>
              <a:gd name="T12" fmla="*/ 119 w 134"/>
              <a:gd name="T13" fmla="*/ 159 h 159"/>
              <a:gd name="T14" fmla="*/ 114 w 134"/>
              <a:gd name="T15" fmla="*/ 157 h 159"/>
              <a:gd name="T16" fmla="*/ 0 w 134"/>
              <a:gd name="T17" fmla="*/ 0 h 159"/>
              <a:gd name="T18" fmla="*/ 134 w 134"/>
              <a:gd name="T19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134" h="159">
                <a:moveTo>
                  <a:pt x="114" y="157"/>
                </a:moveTo>
                <a:cubicBezTo>
                  <a:pt x="134" y="108"/>
                  <a:pt x="77" y="117"/>
                  <a:pt x="46" y="84"/>
                </a:cubicBezTo>
                <a:cubicBezTo>
                  <a:pt x="21" y="60"/>
                  <a:pt x="29" y="44"/>
                  <a:pt x="20" y="27"/>
                </a:cubicBezTo>
                <a:cubicBezTo>
                  <a:pt x="20" y="12"/>
                  <a:pt x="0" y="0"/>
                  <a:pt x="0" y="5"/>
                </a:cubicBezTo>
                <a:cubicBezTo>
                  <a:pt x="3" y="4"/>
                  <a:pt x="37" y="1"/>
                  <a:pt x="71" y="11"/>
                </a:cubicBezTo>
                <a:cubicBezTo>
                  <a:pt x="106" y="19"/>
                  <a:pt x="133" y="54"/>
                  <a:pt x="131" y="90"/>
                </a:cubicBezTo>
                <a:cubicBezTo>
                  <a:pt x="129" y="118"/>
                  <a:pt x="118" y="135"/>
                  <a:pt x="119" y="159"/>
                </a:cubicBezTo>
                <a:lnTo>
                  <a:pt x="114" y="157"/>
                </a:lnTo>
                <a:close/>
              </a:path>
            </a:pathLst>
          </a:custGeom>
          <a:solidFill>
            <a:srgbClr val="FFA800"/>
          </a:solidFill>
          <a:ln>
            <a:noFill/>
          </a:ln>
        </p:spPr>
        <p:txBody>
          <a:bodyPr/>
          <a:lstStyle/>
          <a:p>
            <a:pPr defTabSz="662940"/>
            <a:endParaRPr lang="zh-CN" altLang="en-US" sz="1305">
              <a:solidFill>
                <a:prstClr val="black"/>
              </a:solidFill>
            </a:endParaRPr>
          </a:p>
        </p:txBody>
      </p:sp>
      <p:sp>
        <p:nvSpPr>
          <p:cNvPr id="13" name="Freeform 35"/>
          <p:cNvSpPr/>
          <p:nvPr/>
        </p:nvSpPr>
        <p:spPr bwMode="auto">
          <a:xfrm rot="3403993" flipH="1" flipV="1">
            <a:off x="4476797" y="5131777"/>
            <a:ext cx="207318" cy="239638"/>
          </a:xfrm>
          <a:custGeom>
            <a:avLst/>
            <a:gdLst>
              <a:gd name="T0" fmla="*/ 114 w 134"/>
              <a:gd name="T1" fmla="*/ 157 h 159"/>
              <a:gd name="T2" fmla="*/ 46 w 134"/>
              <a:gd name="T3" fmla="*/ 84 h 159"/>
              <a:gd name="T4" fmla="*/ 20 w 134"/>
              <a:gd name="T5" fmla="*/ 27 h 159"/>
              <a:gd name="T6" fmla="*/ 0 w 134"/>
              <a:gd name="T7" fmla="*/ 5 h 159"/>
              <a:gd name="T8" fmla="*/ 71 w 134"/>
              <a:gd name="T9" fmla="*/ 11 h 159"/>
              <a:gd name="T10" fmla="*/ 131 w 134"/>
              <a:gd name="T11" fmla="*/ 90 h 159"/>
              <a:gd name="T12" fmla="*/ 119 w 134"/>
              <a:gd name="T13" fmla="*/ 159 h 159"/>
              <a:gd name="T14" fmla="*/ 114 w 134"/>
              <a:gd name="T15" fmla="*/ 157 h 159"/>
              <a:gd name="T16" fmla="*/ 0 w 134"/>
              <a:gd name="T17" fmla="*/ 0 h 159"/>
              <a:gd name="T18" fmla="*/ 134 w 134"/>
              <a:gd name="T19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134" h="159">
                <a:moveTo>
                  <a:pt x="114" y="157"/>
                </a:moveTo>
                <a:cubicBezTo>
                  <a:pt x="134" y="108"/>
                  <a:pt x="77" y="117"/>
                  <a:pt x="46" y="84"/>
                </a:cubicBezTo>
                <a:cubicBezTo>
                  <a:pt x="21" y="60"/>
                  <a:pt x="29" y="44"/>
                  <a:pt x="20" y="27"/>
                </a:cubicBezTo>
                <a:cubicBezTo>
                  <a:pt x="20" y="12"/>
                  <a:pt x="0" y="0"/>
                  <a:pt x="0" y="5"/>
                </a:cubicBezTo>
                <a:cubicBezTo>
                  <a:pt x="3" y="4"/>
                  <a:pt x="37" y="1"/>
                  <a:pt x="71" y="11"/>
                </a:cubicBezTo>
                <a:cubicBezTo>
                  <a:pt x="106" y="19"/>
                  <a:pt x="133" y="54"/>
                  <a:pt x="131" y="90"/>
                </a:cubicBezTo>
                <a:cubicBezTo>
                  <a:pt x="129" y="118"/>
                  <a:pt x="118" y="135"/>
                  <a:pt x="119" y="159"/>
                </a:cubicBezTo>
                <a:lnTo>
                  <a:pt x="114" y="157"/>
                </a:lnTo>
                <a:close/>
              </a:path>
            </a:pathLst>
          </a:custGeom>
          <a:solidFill>
            <a:srgbClr val="FFA800"/>
          </a:solidFill>
          <a:ln>
            <a:noFill/>
          </a:ln>
        </p:spPr>
        <p:txBody>
          <a:bodyPr/>
          <a:lstStyle/>
          <a:p>
            <a:pPr defTabSz="662940"/>
            <a:endParaRPr lang="zh-CN" altLang="en-US" sz="1305">
              <a:solidFill>
                <a:prstClr val="black"/>
              </a:solidFill>
            </a:endParaRPr>
          </a:p>
        </p:txBody>
      </p:sp>
      <p:sp>
        <p:nvSpPr>
          <p:cNvPr id="14" name="Freeform 35"/>
          <p:cNvSpPr/>
          <p:nvPr/>
        </p:nvSpPr>
        <p:spPr bwMode="auto">
          <a:xfrm rot="14625451" flipH="1">
            <a:off x="4630278" y="5134946"/>
            <a:ext cx="183469" cy="270787"/>
          </a:xfrm>
          <a:custGeom>
            <a:avLst/>
            <a:gdLst>
              <a:gd name="T0" fmla="*/ 114 w 134"/>
              <a:gd name="T1" fmla="*/ 157 h 159"/>
              <a:gd name="T2" fmla="*/ 46 w 134"/>
              <a:gd name="T3" fmla="*/ 84 h 159"/>
              <a:gd name="T4" fmla="*/ 20 w 134"/>
              <a:gd name="T5" fmla="*/ 27 h 159"/>
              <a:gd name="T6" fmla="*/ 0 w 134"/>
              <a:gd name="T7" fmla="*/ 5 h 159"/>
              <a:gd name="T8" fmla="*/ 71 w 134"/>
              <a:gd name="T9" fmla="*/ 11 h 159"/>
              <a:gd name="T10" fmla="*/ 131 w 134"/>
              <a:gd name="T11" fmla="*/ 90 h 159"/>
              <a:gd name="T12" fmla="*/ 119 w 134"/>
              <a:gd name="T13" fmla="*/ 159 h 159"/>
              <a:gd name="T14" fmla="*/ 114 w 134"/>
              <a:gd name="T15" fmla="*/ 157 h 159"/>
              <a:gd name="T16" fmla="*/ 0 w 134"/>
              <a:gd name="T17" fmla="*/ 0 h 159"/>
              <a:gd name="T18" fmla="*/ 134 w 134"/>
              <a:gd name="T19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134" h="159">
                <a:moveTo>
                  <a:pt x="114" y="157"/>
                </a:moveTo>
                <a:cubicBezTo>
                  <a:pt x="134" y="108"/>
                  <a:pt x="77" y="117"/>
                  <a:pt x="46" y="84"/>
                </a:cubicBezTo>
                <a:cubicBezTo>
                  <a:pt x="21" y="60"/>
                  <a:pt x="29" y="44"/>
                  <a:pt x="20" y="27"/>
                </a:cubicBezTo>
                <a:cubicBezTo>
                  <a:pt x="20" y="12"/>
                  <a:pt x="0" y="0"/>
                  <a:pt x="0" y="5"/>
                </a:cubicBezTo>
                <a:cubicBezTo>
                  <a:pt x="3" y="4"/>
                  <a:pt x="37" y="1"/>
                  <a:pt x="71" y="11"/>
                </a:cubicBezTo>
                <a:cubicBezTo>
                  <a:pt x="106" y="19"/>
                  <a:pt x="133" y="54"/>
                  <a:pt x="131" y="90"/>
                </a:cubicBezTo>
                <a:cubicBezTo>
                  <a:pt x="129" y="118"/>
                  <a:pt x="118" y="135"/>
                  <a:pt x="119" y="159"/>
                </a:cubicBezTo>
                <a:lnTo>
                  <a:pt x="114" y="157"/>
                </a:lnTo>
                <a:close/>
              </a:path>
            </a:pathLst>
          </a:custGeom>
          <a:solidFill>
            <a:srgbClr val="FFA800"/>
          </a:solidFill>
          <a:ln>
            <a:noFill/>
          </a:ln>
        </p:spPr>
        <p:txBody>
          <a:bodyPr/>
          <a:lstStyle/>
          <a:p>
            <a:pPr defTabSz="662940"/>
            <a:endParaRPr lang="zh-CN" altLang="en-US" sz="1305">
              <a:solidFill>
                <a:prstClr val="black"/>
              </a:solidFill>
            </a:endParaRPr>
          </a:p>
        </p:txBody>
      </p:sp>
      <p:sp>
        <p:nvSpPr>
          <p:cNvPr id="15" name="Freeform 35"/>
          <p:cNvSpPr/>
          <p:nvPr/>
        </p:nvSpPr>
        <p:spPr bwMode="auto">
          <a:xfrm rot="13883012">
            <a:off x="4777472" y="5252146"/>
            <a:ext cx="207317" cy="239638"/>
          </a:xfrm>
          <a:custGeom>
            <a:avLst/>
            <a:gdLst>
              <a:gd name="T0" fmla="*/ 114 w 134"/>
              <a:gd name="T1" fmla="*/ 157 h 159"/>
              <a:gd name="T2" fmla="*/ 46 w 134"/>
              <a:gd name="T3" fmla="*/ 84 h 159"/>
              <a:gd name="T4" fmla="*/ 20 w 134"/>
              <a:gd name="T5" fmla="*/ 27 h 159"/>
              <a:gd name="T6" fmla="*/ 0 w 134"/>
              <a:gd name="T7" fmla="*/ 5 h 159"/>
              <a:gd name="T8" fmla="*/ 71 w 134"/>
              <a:gd name="T9" fmla="*/ 11 h 159"/>
              <a:gd name="T10" fmla="*/ 131 w 134"/>
              <a:gd name="T11" fmla="*/ 90 h 159"/>
              <a:gd name="T12" fmla="*/ 119 w 134"/>
              <a:gd name="T13" fmla="*/ 159 h 159"/>
              <a:gd name="T14" fmla="*/ 114 w 134"/>
              <a:gd name="T15" fmla="*/ 157 h 159"/>
              <a:gd name="T16" fmla="*/ 0 w 134"/>
              <a:gd name="T17" fmla="*/ 0 h 159"/>
              <a:gd name="T18" fmla="*/ 134 w 134"/>
              <a:gd name="T19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134" h="159">
                <a:moveTo>
                  <a:pt x="114" y="157"/>
                </a:moveTo>
                <a:cubicBezTo>
                  <a:pt x="134" y="108"/>
                  <a:pt x="77" y="117"/>
                  <a:pt x="46" y="84"/>
                </a:cubicBezTo>
                <a:cubicBezTo>
                  <a:pt x="21" y="60"/>
                  <a:pt x="29" y="44"/>
                  <a:pt x="20" y="27"/>
                </a:cubicBezTo>
                <a:cubicBezTo>
                  <a:pt x="20" y="12"/>
                  <a:pt x="0" y="0"/>
                  <a:pt x="0" y="5"/>
                </a:cubicBezTo>
                <a:cubicBezTo>
                  <a:pt x="3" y="4"/>
                  <a:pt x="37" y="1"/>
                  <a:pt x="71" y="11"/>
                </a:cubicBezTo>
                <a:cubicBezTo>
                  <a:pt x="106" y="19"/>
                  <a:pt x="133" y="54"/>
                  <a:pt x="131" y="90"/>
                </a:cubicBezTo>
                <a:cubicBezTo>
                  <a:pt x="129" y="118"/>
                  <a:pt x="118" y="135"/>
                  <a:pt x="119" y="159"/>
                </a:cubicBezTo>
                <a:lnTo>
                  <a:pt x="114" y="157"/>
                </a:lnTo>
                <a:close/>
              </a:path>
            </a:pathLst>
          </a:custGeom>
          <a:solidFill>
            <a:srgbClr val="FFA800"/>
          </a:solidFill>
          <a:ln>
            <a:noFill/>
          </a:ln>
        </p:spPr>
        <p:txBody>
          <a:bodyPr/>
          <a:lstStyle/>
          <a:p>
            <a:pPr defTabSz="662940"/>
            <a:endParaRPr lang="zh-CN" altLang="en-US" sz="1305">
              <a:solidFill>
                <a:prstClr val="black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64126" y="4879578"/>
            <a:ext cx="1390943" cy="885109"/>
            <a:chOff x="901406" y="4764564"/>
            <a:chExt cx="1390943" cy="885109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167"/>
            <a:stretch>
              <a:fillRect/>
            </a:stretch>
          </p:blipFill>
          <p:spPr>
            <a:xfrm>
              <a:off x="901406" y="4764565"/>
              <a:ext cx="946444" cy="885108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34" r="62086"/>
            <a:stretch>
              <a:fillRect/>
            </a:stretch>
          </p:blipFill>
          <p:spPr>
            <a:xfrm>
              <a:off x="1847850" y="4764564"/>
              <a:ext cx="444499" cy="883997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>
            <a:off x="5441371" y="4879578"/>
            <a:ext cx="2333754" cy="883997"/>
            <a:chOff x="2279649" y="4764565"/>
            <a:chExt cx="2542381" cy="883997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621" r="17486"/>
            <a:stretch>
              <a:fillRect/>
            </a:stretch>
          </p:blipFill>
          <p:spPr>
            <a:xfrm>
              <a:off x="2279649" y="4764565"/>
              <a:ext cx="1941161" cy="883997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327"/>
            <a:stretch>
              <a:fillRect/>
            </a:stretch>
          </p:blipFill>
          <p:spPr>
            <a:xfrm>
              <a:off x="4220811" y="4764565"/>
              <a:ext cx="601219" cy="883997"/>
            </a:xfrm>
            <a:prstGeom prst="rect">
              <a:avLst/>
            </a:prstGeom>
          </p:spPr>
        </p:pic>
      </p:grpSp>
      <p:sp>
        <p:nvSpPr>
          <p:cNvPr id="22" name="椭圆 21"/>
          <p:cNvSpPr/>
          <p:nvPr/>
        </p:nvSpPr>
        <p:spPr>
          <a:xfrm>
            <a:off x="6791523" y="4860528"/>
            <a:ext cx="927151" cy="883996"/>
          </a:xfrm>
          <a:prstGeom prst="ellipse">
            <a:avLst/>
          </a:prstGeom>
          <a:solidFill>
            <a:srgbClr val="FDC946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62940"/>
            <a:endParaRPr lang="zh-CN" altLang="en-US" sz="1305">
              <a:solidFill>
                <a:prstClr val="white"/>
              </a:solidFill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59" b="1159"/>
          <a:stretch>
            <a:fillRect/>
          </a:stretch>
        </p:blipFill>
        <p:spPr>
          <a:xfrm>
            <a:off x="6977594" y="5036124"/>
            <a:ext cx="585165" cy="584072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9" t="18834" r="16522" b="37773"/>
          <a:stretch>
            <a:fillRect/>
          </a:stretch>
        </p:blipFill>
        <p:spPr>
          <a:xfrm>
            <a:off x="6937229" y="5183895"/>
            <a:ext cx="805260" cy="313462"/>
          </a:xfrm>
          <a:prstGeom prst="rect">
            <a:avLst/>
          </a:prstGeom>
        </p:spPr>
      </p:pic>
      <p:sp>
        <p:nvSpPr>
          <p:cNvPr id="25" name="TextBox 387"/>
          <p:cNvSpPr txBox="1"/>
          <p:nvPr/>
        </p:nvSpPr>
        <p:spPr>
          <a:xfrm>
            <a:off x="4515478" y="3794964"/>
            <a:ext cx="3597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</a:rPr>
              <a:t>Loading……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7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43200000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8" presetClass="emph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43200000">
                                      <p:cBhvr>
                                        <p:cTn id="2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43200000">
                                      <p:cBhvr>
                                        <p:cTn id="3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Rot by="43200000">
                                      <p:cBhvr>
                                        <p:cTn id="42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5250"/>
                                  </p:stCondLst>
                                  <p:childTnLst>
                                    <p:animRot by="43200000">
                                      <p:cBhvr>
                                        <p:cTn id="4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8" presetClass="emph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Rot by="43200000">
                                      <p:cBhvr>
                                        <p:cTn id="54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8" presetClass="emph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43200000">
                                      <p:cBhvr>
                                        <p:cTn id="60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31" presetClass="exit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-30765"/>
            <a:ext cx="9144000" cy="939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altLang="zh-CN" dirty="0" smtClean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827584" y="1398492"/>
          <a:ext cx="10647240" cy="48388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58896"/>
                <a:gridCol w="6388344"/>
              </a:tblGrid>
              <a:tr h="302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错误信息</a:t>
                      </a:r>
                      <a:endParaRPr lang="zh-CN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441" marR="9441" marT="944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原因</a:t>
                      </a:r>
                      <a:endParaRPr lang="zh-CN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441" marR="9441" marT="9441" marB="0" anchor="ctr">
                    <a:noFill/>
                  </a:tcPr>
                </a:tc>
              </a:tr>
              <a:tr h="559953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#####</a:t>
                      </a:r>
                      <a:r>
                        <a:rPr lang="zh-CN" alt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！</a:t>
                      </a:r>
                      <a:endParaRPr lang="zh-CN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441" marR="9441" marT="944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CN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r>
                        <a:rPr lang="zh-CN" alt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公式所产生的结果太长，该单元格容纳不下</a:t>
                      </a:r>
                      <a:endParaRPr lang="zh-CN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53163" marR="9441" marT="9441" marB="0" anchor="ctr">
                    <a:noFill/>
                  </a:tcPr>
                </a:tc>
              </a:tr>
              <a:tr h="559953">
                <a:tc vMerge="1"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CN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</a:t>
                      </a:r>
                      <a:r>
                        <a:rPr lang="zh-CN" alt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日期或时间格式的单元格中出现负值</a:t>
                      </a:r>
                      <a:endParaRPr lang="zh-CN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53163" marR="9441" marT="9441" marB="0" anchor="ctr">
                    <a:noFill/>
                  </a:tcPr>
                </a:tc>
              </a:tr>
              <a:tr h="30839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/>
                        </a:rPr>
                        <a:t>#DIV/0!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 公式</a:t>
                      </a:r>
                      <a:r>
                        <a:rPr lang="zh-CN" alt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中出现被零除的现象</a:t>
                      </a:r>
                      <a:endParaRPr lang="zh-CN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441" marR="9441" marT="9441" marB="0" anchor="ctr">
                    <a:noFill/>
                  </a:tcPr>
                </a:tc>
              </a:tr>
              <a:tr h="55995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/>
                        </a:rPr>
                        <a:t>#N/A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  在</a:t>
                      </a:r>
                      <a:r>
                        <a:rPr lang="zh-CN" alt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函数或公式中没有可用数值时</a:t>
                      </a:r>
                      <a:endParaRPr lang="zh-CN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441" marR="9441" marT="9441" marB="0" anchor="ctr">
                    <a:noFill/>
                  </a:tcPr>
                </a:tc>
              </a:tr>
              <a:tr h="55995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/>
                        </a:rPr>
                        <a:t>#NAME?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  在</a:t>
                      </a:r>
                      <a:r>
                        <a:rPr lang="zh-CN" alt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公式中出现</a:t>
                      </a:r>
                      <a:r>
                        <a:rPr lang="en-US" altLang="zh-CN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excel</a:t>
                      </a:r>
                      <a:r>
                        <a:rPr lang="zh-CN" alt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不能识别的文本时</a:t>
                      </a:r>
                      <a:endParaRPr lang="zh-CN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441" marR="9441" marT="9441" marB="0" anchor="ctr">
                    <a:noFill/>
                  </a:tcPr>
                </a:tc>
              </a:tr>
              <a:tr h="55995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/>
                        </a:rPr>
                        <a:t>#NULL!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   当</a:t>
                      </a:r>
                      <a:r>
                        <a:rPr lang="zh-CN" alt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试图为两个并不交叉的区域指定交叉点时</a:t>
                      </a:r>
                      <a:endParaRPr lang="zh-CN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441" marR="9441" marT="9441" marB="0" anchor="ctr">
                    <a:noFill/>
                  </a:tcPr>
                </a:tc>
              </a:tr>
              <a:tr h="55995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/>
                        </a:rPr>
                        <a:t>#NUM!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   当</a:t>
                      </a:r>
                      <a:r>
                        <a:rPr lang="zh-CN" alt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函数或公式中某个数字有问题时</a:t>
                      </a:r>
                      <a:endParaRPr lang="zh-CN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441" marR="9441" marT="9441" marB="0" anchor="ctr">
                    <a:noFill/>
                  </a:tcPr>
                </a:tc>
              </a:tr>
              <a:tr h="30839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/>
                        </a:rPr>
                        <a:t>#REF!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   当</a:t>
                      </a:r>
                      <a:r>
                        <a:rPr lang="zh-CN" alt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单元格引用无效时</a:t>
                      </a:r>
                      <a:endParaRPr lang="zh-CN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441" marR="9441" marT="9441" marB="0" anchor="ctr">
                    <a:noFill/>
                  </a:tcPr>
                </a:tc>
              </a:tr>
              <a:tr h="55995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/>
                        </a:rPr>
                        <a:t>#VALUE!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    使用</a:t>
                      </a:r>
                      <a:r>
                        <a:rPr lang="zh-CN" alt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错误的参数或运算对象类型</a:t>
                      </a:r>
                      <a:endParaRPr lang="zh-CN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441" marR="9441" marT="9441" marB="0" anchor="ctr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1.04745 L 4.79167E-6 -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/>
          <p:nvPr/>
        </p:nvSpPr>
        <p:spPr bwMode="auto">
          <a:xfrm>
            <a:off x="2363372" y="2475915"/>
            <a:ext cx="8117059" cy="202574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45720" rIns="45720" bIns="45720" numCol="1" spcCol="0" rtlCol="0" fromWordArt="0" anchor="ctr" anchorCtr="0" forceAA="0" compatLnSpc="1">
            <a:noAutofit/>
          </a:bodyPr>
          <a:lstStyle/>
          <a:p>
            <a:pPr algn="ctr" eaLnBrk="0" hangingPunct="0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</a:t>
            </a:r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函数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55925" y="5238115"/>
            <a:ext cx="6292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3276995" y="3429000"/>
            <a:ext cx="6905767" cy="27568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09934" y="-2210949"/>
            <a:ext cx="3016156" cy="162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1st</a:t>
            </a:r>
            <a:endParaRPr lang="zh-CN" altLang="en-US" sz="4400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9934" y="9011798"/>
            <a:ext cx="3016156" cy="275684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230806" y="-2212053"/>
            <a:ext cx="6905767" cy="162609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5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文本函数</a:t>
            </a:r>
            <a:endParaRPr lang="zh-CN" altLang="en-US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68"/>
          <p:cNvSpPr>
            <a:spLocks noChangeAspect="1" noEditPoints="1"/>
          </p:cNvSpPr>
          <p:nvPr/>
        </p:nvSpPr>
        <p:spPr bwMode="auto">
          <a:xfrm>
            <a:off x="1812874" y="3997896"/>
            <a:ext cx="1410276" cy="1584933"/>
          </a:xfrm>
          <a:custGeom>
            <a:avLst/>
            <a:gdLst>
              <a:gd name="T0" fmla="*/ 26 w 368"/>
              <a:gd name="T1" fmla="*/ 0 h 414"/>
              <a:gd name="T2" fmla="*/ 19 w 368"/>
              <a:gd name="T3" fmla="*/ 30 h 414"/>
              <a:gd name="T4" fmla="*/ 19 w 368"/>
              <a:gd name="T5" fmla="*/ 65 h 414"/>
              <a:gd name="T6" fmla="*/ 0 w 368"/>
              <a:gd name="T7" fmla="*/ 102 h 414"/>
              <a:gd name="T8" fmla="*/ 19 w 368"/>
              <a:gd name="T9" fmla="*/ 138 h 414"/>
              <a:gd name="T10" fmla="*/ 19 w 368"/>
              <a:gd name="T11" fmla="*/ 173 h 414"/>
              <a:gd name="T12" fmla="*/ 0 w 368"/>
              <a:gd name="T13" fmla="*/ 210 h 414"/>
              <a:gd name="T14" fmla="*/ 19 w 368"/>
              <a:gd name="T15" fmla="*/ 247 h 414"/>
              <a:gd name="T16" fmla="*/ 19 w 368"/>
              <a:gd name="T17" fmla="*/ 281 h 414"/>
              <a:gd name="T18" fmla="*/ 0 w 368"/>
              <a:gd name="T19" fmla="*/ 318 h 414"/>
              <a:gd name="T20" fmla="*/ 19 w 368"/>
              <a:gd name="T21" fmla="*/ 355 h 414"/>
              <a:gd name="T22" fmla="*/ 19 w 368"/>
              <a:gd name="T23" fmla="*/ 390 h 414"/>
              <a:gd name="T24" fmla="*/ 26 w 368"/>
              <a:gd name="T25" fmla="*/ 414 h 414"/>
              <a:gd name="T26" fmla="*/ 368 w 368"/>
              <a:gd name="T27" fmla="*/ 340 h 414"/>
              <a:gd name="T28" fmla="*/ 294 w 368"/>
              <a:gd name="T29" fmla="*/ 0 h 414"/>
              <a:gd name="T30" fmla="*/ 19 w 368"/>
              <a:gd name="T31" fmla="*/ 45 h 414"/>
              <a:gd name="T32" fmla="*/ 15 w 368"/>
              <a:gd name="T33" fmla="*/ 47 h 414"/>
              <a:gd name="T34" fmla="*/ 19 w 368"/>
              <a:gd name="T35" fmla="*/ 99 h 414"/>
              <a:gd name="T36" fmla="*/ 15 w 368"/>
              <a:gd name="T37" fmla="*/ 102 h 414"/>
              <a:gd name="T38" fmla="*/ 19 w 368"/>
              <a:gd name="T39" fmla="*/ 154 h 414"/>
              <a:gd name="T40" fmla="*/ 15 w 368"/>
              <a:gd name="T41" fmla="*/ 156 h 414"/>
              <a:gd name="T42" fmla="*/ 19 w 368"/>
              <a:gd name="T43" fmla="*/ 208 h 414"/>
              <a:gd name="T44" fmla="*/ 15 w 368"/>
              <a:gd name="T45" fmla="*/ 210 h 414"/>
              <a:gd name="T46" fmla="*/ 19 w 368"/>
              <a:gd name="T47" fmla="*/ 262 h 414"/>
              <a:gd name="T48" fmla="*/ 15 w 368"/>
              <a:gd name="T49" fmla="*/ 264 h 414"/>
              <a:gd name="T50" fmla="*/ 19 w 368"/>
              <a:gd name="T51" fmla="*/ 316 h 414"/>
              <a:gd name="T52" fmla="*/ 15 w 368"/>
              <a:gd name="T53" fmla="*/ 318 h 414"/>
              <a:gd name="T54" fmla="*/ 19 w 368"/>
              <a:gd name="T55" fmla="*/ 370 h 414"/>
              <a:gd name="T56" fmla="*/ 15 w 368"/>
              <a:gd name="T57" fmla="*/ 373 h 414"/>
              <a:gd name="T58" fmla="*/ 294 w 368"/>
              <a:gd name="T59" fmla="*/ 400 h 414"/>
              <a:gd name="T60" fmla="*/ 34 w 368"/>
              <a:gd name="T61" fmla="*/ 370 h 414"/>
              <a:gd name="T62" fmla="*/ 38 w 368"/>
              <a:gd name="T63" fmla="*/ 378 h 414"/>
              <a:gd name="T64" fmla="*/ 50 w 368"/>
              <a:gd name="T65" fmla="*/ 364 h 414"/>
              <a:gd name="T66" fmla="*/ 34 w 368"/>
              <a:gd name="T67" fmla="*/ 316 h 414"/>
              <a:gd name="T68" fmla="*/ 38 w 368"/>
              <a:gd name="T69" fmla="*/ 324 h 414"/>
              <a:gd name="T70" fmla="*/ 50 w 368"/>
              <a:gd name="T71" fmla="*/ 310 h 414"/>
              <a:gd name="T72" fmla="*/ 34 w 368"/>
              <a:gd name="T73" fmla="*/ 262 h 414"/>
              <a:gd name="T74" fmla="*/ 38 w 368"/>
              <a:gd name="T75" fmla="*/ 269 h 414"/>
              <a:gd name="T76" fmla="*/ 50 w 368"/>
              <a:gd name="T77" fmla="*/ 256 h 414"/>
              <a:gd name="T78" fmla="*/ 34 w 368"/>
              <a:gd name="T79" fmla="*/ 208 h 414"/>
              <a:gd name="T80" fmla="*/ 38 w 368"/>
              <a:gd name="T81" fmla="*/ 215 h 414"/>
              <a:gd name="T82" fmla="*/ 50 w 368"/>
              <a:gd name="T83" fmla="*/ 202 h 414"/>
              <a:gd name="T84" fmla="*/ 34 w 368"/>
              <a:gd name="T85" fmla="*/ 154 h 414"/>
              <a:gd name="T86" fmla="*/ 38 w 368"/>
              <a:gd name="T87" fmla="*/ 161 h 414"/>
              <a:gd name="T88" fmla="*/ 50 w 368"/>
              <a:gd name="T89" fmla="*/ 148 h 414"/>
              <a:gd name="T90" fmla="*/ 34 w 368"/>
              <a:gd name="T91" fmla="*/ 100 h 414"/>
              <a:gd name="T92" fmla="*/ 38 w 368"/>
              <a:gd name="T93" fmla="*/ 107 h 414"/>
              <a:gd name="T94" fmla="*/ 50 w 368"/>
              <a:gd name="T95" fmla="*/ 94 h 414"/>
              <a:gd name="T96" fmla="*/ 34 w 368"/>
              <a:gd name="T97" fmla="*/ 45 h 414"/>
              <a:gd name="T98" fmla="*/ 38 w 368"/>
              <a:gd name="T99" fmla="*/ 53 h 414"/>
              <a:gd name="T100" fmla="*/ 50 w 368"/>
              <a:gd name="T101" fmla="*/ 39 h 414"/>
              <a:gd name="T102" fmla="*/ 34 w 368"/>
              <a:gd name="T103" fmla="*/ 15 h 414"/>
              <a:gd name="T104" fmla="*/ 353 w 368"/>
              <a:gd name="T105" fmla="*/ 74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8" h="414">
                <a:moveTo>
                  <a:pt x="294" y="0"/>
                </a:moveTo>
                <a:cubicBezTo>
                  <a:pt x="26" y="0"/>
                  <a:pt x="26" y="0"/>
                  <a:pt x="26" y="0"/>
                </a:cubicBezTo>
                <a:cubicBezTo>
                  <a:pt x="22" y="0"/>
                  <a:pt x="19" y="3"/>
                  <a:pt x="19" y="7"/>
                </a:cubicBezTo>
                <a:cubicBezTo>
                  <a:pt x="19" y="30"/>
                  <a:pt x="19" y="30"/>
                  <a:pt x="19" y="30"/>
                </a:cubicBezTo>
                <a:cubicBezTo>
                  <a:pt x="8" y="32"/>
                  <a:pt x="0" y="39"/>
                  <a:pt x="0" y="47"/>
                </a:cubicBezTo>
                <a:cubicBezTo>
                  <a:pt x="0" y="56"/>
                  <a:pt x="8" y="63"/>
                  <a:pt x="19" y="65"/>
                </a:cubicBezTo>
                <a:cubicBezTo>
                  <a:pt x="19" y="84"/>
                  <a:pt x="19" y="84"/>
                  <a:pt x="19" y="84"/>
                </a:cubicBezTo>
                <a:cubicBezTo>
                  <a:pt x="8" y="86"/>
                  <a:pt x="0" y="93"/>
                  <a:pt x="0" y="102"/>
                </a:cubicBezTo>
                <a:cubicBezTo>
                  <a:pt x="0" y="110"/>
                  <a:pt x="8" y="117"/>
                  <a:pt x="19" y="119"/>
                </a:cubicBezTo>
                <a:cubicBezTo>
                  <a:pt x="19" y="138"/>
                  <a:pt x="19" y="138"/>
                  <a:pt x="19" y="138"/>
                </a:cubicBezTo>
                <a:cubicBezTo>
                  <a:pt x="8" y="141"/>
                  <a:pt x="0" y="147"/>
                  <a:pt x="0" y="156"/>
                </a:cubicBezTo>
                <a:cubicBezTo>
                  <a:pt x="0" y="164"/>
                  <a:pt x="8" y="171"/>
                  <a:pt x="19" y="173"/>
                </a:cubicBezTo>
                <a:cubicBezTo>
                  <a:pt x="19" y="193"/>
                  <a:pt x="19" y="193"/>
                  <a:pt x="19" y="193"/>
                </a:cubicBezTo>
                <a:cubicBezTo>
                  <a:pt x="8" y="195"/>
                  <a:pt x="0" y="201"/>
                  <a:pt x="0" y="210"/>
                </a:cubicBezTo>
                <a:cubicBezTo>
                  <a:pt x="0" y="218"/>
                  <a:pt x="8" y="225"/>
                  <a:pt x="19" y="227"/>
                </a:cubicBezTo>
                <a:cubicBezTo>
                  <a:pt x="19" y="247"/>
                  <a:pt x="19" y="247"/>
                  <a:pt x="19" y="247"/>
                </a:cubicBezTo>
                <a:cubicBezTo>
                  <a:pt x="8" y="249"/>
                  <a:pt x="0" y="256"/>
                  <a:pt x="0" y="264"/>
                </a:cubicBezTo>
                <a:cubicBezTo>
                  <a:pt x="0" y="273"/>
                  <a:pt x="8" y="279"/>
                  <a:pt x="19" y="281"/>
                </a:cubicBezTo>
                <a:cubicBezTo>
                  <a:pt x="19" y="301"/>
                  <a:pt x="19" y="301"/>
                  <a:pt x="19" y="301"/>
                </a:cubicBezTo>
                <a:cubicBezTo>
                  <a:pt x="8" y="303"/>
                  <a:pt x="0" y="310"/>
                  <a:pt x="0" y="318"/>
                </a:cubicBezTo>
                <a:cubicBezTo>
                  <a:pt x="0" y="327"/>
                  <a:pt x="8" y="334"/>
                  <a:pt x="19" y="336"/>
                </a:cubicBezTo>
                <a:cubicBezTo>
                  <a:pt x="19" y="355"/>
                  <a:pt x="19" y="355"/>
                  <a:pt x="19" y="355"/>
                </a:cubicBezTo>
                <a:cubicBezTo>
                  <a:pt x="8" y="357"/>
                  <a:pt x="0" y="364"/>
                  <a:pt x="0" y="373"/>
                </a:cubicBezTo>
                <a:cubicBezTo>
                  <a:pt x="0" y="381"/>
                  <a:pt x="8" y="388"/>
                  <a:pt x="19" y="390"/>
                </a:cubicBezTo>
                <a:cubicBezTo>
                  <a:pt x="19" y="407"/>
                  <a:pt x="19" y="407"/>
                  <a:pt x="19" y="407"/>
                </a:cubicBezTo>
                <a:cubicBezTo>
                  <a:pt x="19" y="411"/>
                  <a:pt x="22" y="414"/>
                  <a:pt x="26" y="414"/>
                </a:cubicBezTo>
                <a:cubicBezTo>
                  <a:pt x="294" y="414"/>
                  <a:pt x="294" y="414"/>
                  <a:pt x="294" y="414"/>
                </a:cubicBezTo>
                <a:cubicBezTo>
                  <a:pt x="335" y="414"/>
                  <a:pt x="368" y="381"/>
                  <a:pt x="368" y="340"/>
                </a:cubicBezTo>
                <a:cubicBezTo>
                  <a:pt x="368" y="74"/>
                  <a:pt x="368" y="74"/>
                  <a:pt x="368" y="74"/>
                </a:cubicBezTo>
                <a:cubicBezTo>
                  <a:pt x="368" y="33"/>
                  <a:pt x="335" y="0"/>
                  <a:pt x="294" y="0"/>
                </a:cubicBezTo>
                <a:close/>
                <a:moveTo>
                  <a:pt x="15" y="47"/>
                </a:moveTo>
                <a:cubicBezTo>
                  <a:pt x="15" y="47"/>
                  <a:pt x="17" y="46"/>
                  <a:pt x="19" y="45"/>
                </a:cubicBezTo>
                <a:cubicBezTo>
                  <a:pt x="19" y="50"/>
                  <a:pt x="19" y="50"/>
                  <a:pt x="19" y="50"/>
                </a:cubicBezTo>
                <a:cubicBezTo>
                  <a:pt x="17" y="49"/>
                  <a:pt x="15" y="48"/>
                  <a:pt x="15" y="47"/>
                </a:cubicBezTo>
                <a:close/>
                <a:moveTo>
                  <a:pt x="15" y="102"/>
                </a:moveTo>
                <a:cubicBezTo>
                  <a:pt x="15" y="101"/>
                  <a:pt x="17" y="100"/>
                  <a:pt x="19" y="99"/>
                </a:cubicBezTo>
                <a:cubicBezTo>
                  <a:pt x="19" y="104"/>
                  <a:pt x="19" y="104"/>
                  <a:pt x="19" y="104"/>
                </a:cubicBezTo>
                <a:cubicBezTo>
                  <a:pt x="17" y="103"/>
                  <a:pt x="15" y="102"/>
                  <a:pt x="15" y="102"/>
                </a:cubicBezTo>
                <a:close/>
                <a:moveTo>
                  <a:pt x="15" y="156"/>
                </a:moveTo>
                <a:cubicBezTo>
                  <a:pt x="15" y="155"/>
                  <a:pt x="17" y="154"/>
                  <a:pt x="19" y="154"/>
                </a:cubicBezTo>
                <a:cubicBezTo>
                  <a:pt x="19" y="158"/>
                  <a:pt x="19" y="158"/>
                  <a:pt x="19" y="158"/>
                </a:cubicBezTo>
                <a:cubicBezTo>
                  <a:pt x="17" y="157"/>
                  <a:pt x="15" y="156"/>
                  <a:pt x="15" y="156"/>
                </a:cubicBezTo>
                <a:close/>
                <a:moveTo>
                  <a:pt x="15" y="210"/>
                </a:moveTo>
                <a:cubicBezTo>
                  <a:pt x="15" y="209"/>
                  <a:pt x="17" y="209"/>
                  <a:pt x="19" y="208"/>
                </a:cubicBezTo>
                <a:cubicBezTo>
                  <a:pt x="19" y="212"/>
                  <a:pt x="19" y="212"/>
                  <a:pt x="19" y="212"/>
                </a:cubicBezTo>
                <a:cubicBezTo>
                  <a:pt x="17" y="211"/>
                  <a:pt x="15" y="211"/>
                  <a:pt x="15" y="210"/>
                </a:cubicBezTo>
                <a:close/>
                <a:moveTo>
                  <a:pt x="15" y="264"/>
                </a:moveTo>
                <a:cubicBezTo>
                  <a:pt x="15" y="264"/>
                  <a:pt x="17" y="263"/>
                  <a:pt x="19" y="262"/>
                </a:cubicBezTo>
                <a:cubicBezTo>
                  <a:pt x="19" y="266"/>
                  <a:pt x="19" y="266"/>
                  <a:pt x="19" y="266"/>
                </a:cubicBezTo>
                <a:cubicBezTo>
                  <a:pt x="17" y="266"/>
                  <a:pt x="15" y="265"/>
                  <a:pt x="15" y="264"/>
                </a:cubicBezTo>
                <a:close/>
                <a:moveTo>
                  <a:pt x="15" y="318"/>
                </a:moveTo>
                <a:cubicBezTo>
                  <a:pt x="15" y="318"/>
                  <a:pt x="17" y="317"/>
                  <a:pt x="19" y="316"/>
                </a:cubicBezTo>
                <a:cubicBezTo>
                  <a:pt x="19" y="321"/>
                  <a:pt x="19" y="321"/>
                  <a:pt x="19" y="321"/>
                </a:cubicBezTo>
                <a:cubicBezTo>
                  <a:pt x="17" y="320"/>
                  <a:pt x="15" y="319"/>
                  <a:pt x="15" y="318"/>
                </a:cubicBezTo>
                <a:close/>
                <a:moveTo>
                  <a:pt x="15" y="373"/>
                </a:moveTo>
                <a:cubicBezTo>
                  <a:pt x="15" y="372"/>
                  <a:pt x="17" y="371"/>
                  <a:pt x="19" y="370"/>
                </a:cubicBezTo>
                <a:cubicBezTo>
                  <a:pt x="19" y="375"/>
                  <a:pt x="19" y="375"/>
                  <a:pt x="19" y="375"/>
                </a:cubicBezTo>
                <a:cubicBezTo>
                  <a:pt x="17" y="374"/>
                  <a:pt x="15" y="373"/>
                  <a:pt x="15" y="373"/>
                </a:cubicBezTo>
                <a:close/>
                <a:moveTo>
                  <a:pt x="353" y="340"/>
                </a:moveTo>
                <a:cubicBezTo>
                  <a:pt x="353" y="373"/>
                  <a:pt x="326" y="400"/>
                  <a:pt x="294" y="400"/>
                </a:cubicBezTo>
                <a:cubicBezTo>
                  <a:pt x="34" y="400"/>
                  <a:pt x="34" y="400"/>
                  <a:pt x="34" y="400"/>
                </a:cubicBezTo>
                <a:cubicBezTo>
                  <a:pt x="34" y="370"/>
                  <a:pt x="34" y="370"/>
                  <a:pt x="34" y="370"/>
                </a:cubicBezTo>
                <a:cubicBezTo>
                  <a:pt x="36" y="371"/>
                  <a:pt x="37" y="372"/>
                  <a:pt x="38" y="373"/>
                </a:cubicBezTo>
                <a:cubicBezTo>
                  <a:pt x="38" y="374"/>
                  <a:pt x="39" y="375"/>
                  <a:pt x="38" y="378"/>
                </a:cubicBezTo>
                <a:cubicBezTo>
                  <a:pt x="52" y="382"/>
                  <a:pt x="52" y="382"/>
                  <a:pt x="52" y="382"/>
                </a:cubicBezTo>
                <a:cubicBezTo>
                  <a:pt x="55" y="374"/>
                  <a:pt x="52" y="368"/>
                  <a:pt x="50" y="364"/>
                </a:cubicBezTo>
                <a:cubicBezTo>
                  <a:pt x="46" y="360"/>
                  <a:pt x="41" y="357"/>
                  <a:pt x="34" y="355"/>
                </a:cubicBezTo>
                <a:cubicBezTo>
                  <a:pt x="34" y="316"/>
                  <a:pt x="34" y="316"/>
                  <a:pt x="34" y="316"/>
                </a:cubicBezTo>
                <a:cubicBezTo>
                  <a:pt x="36" y="317"/>
                  <a:pt x="37" y="318"/>
                  <a:pt x="38" y="319"/>
                </a:cubicBezTo>
                <a:cubicBezTo>
                  <a:pt x="38" y="319"/>
                  <a:pt x="39" y="321"/>
                  <a:pt x="38" y="324"/>
                </a:cubicBezTo>
                <a:cubicBezTo>
                  <a:pt x="52" y="328"/>
                  <a:pt x="52" y="328"/>
                  <a:pt x="52" y="328"/>
                </a:cubicBezTo>
                <a:cubicBezTo>
                  <a:pt x="55" y="320"/>
                  <a:pt x="52" y="314"/>
                  <a:pt x="50" y="310"/>
                </a:cubicBezTo>
                <a:cubicBezTo>
                  <a:pt x="46" y="306"/>
                  <a:pt x="41" y="302"/>
                  <a:pt x="34" y="301"/>
                </a:cubicBezTo>
                <a:cubicBezTo>
                  <a:pt x="34" y="262"/>
                  <a:pt x="34" y="262"/>
                  <a:pt x="34" y="262"/>
                </a:cubicBezTo>
                <a:cubicBezTo>
                  <a:pt x="36" y="263"/>
                  <a:pt x="37" y="264"/>
                  <a:pt x="38" y="265"/>
                </a:cubicBezTo>
                <a:cubicBezTo>
                  <a:pt x="38" y="265"/>
                  <a:pt x="39" y="266"/>
                  <a:pt x="38" y="269"/>
                </a:cubicBezTo>
                <a:cubicBezTo>
                  <a:pt x="52" y="274"/>
                  <a:pt x="52" y="274"/>
                  <a:pt x="52" y="274"/>
                </a:cubicBezTo>
                <a:cubicBezTo>
                  <a:pt x="55" y="265"/>
                  <a:pt x="52" y="260"/>
                  <a:pt x="50" y="256"/>
                </a:cubicBezTo>
                <a:cubicBezTo>
                  <a:pt x="46" y="251"/>
                  <a:pt x="41" y="248"/>
                  <a:pt x="34" y="247"/>
                </a:cubicBezTo>
                <a:cubicBezTo>
                  <a:pt x="34" y="208"/>
                  <a:pt x="34" y="208"/>
                  <a:pt x="34" y="208"/>
                </a:cubicBezTo>
                <a:cubicBezTo>
                  <a:pt x="36" y="209"/>
                  <a:pt x="37" y="210"/>
                  <a:pt x="38" y="211"/>
                </a:cubicBezTo>
                <a:cubicBezTo>
                  <a:pt x="38" y="211"/>
                  <a:pt x="39" y="212"/>
                  <a:pt x="38" y="215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55" y="211"/>
                  <a:pt x="52" y="205"/>
                  <a:pt x="50" y="202"/>
                </a:cubicBezTo>
                <a:cubicBezTo>
                  <a:pt x="46" y="197"/>
                  <a:pt x="41" y="194"/>
                  <a:pt x="34" y="193"/>
                </a:cubicBezTo>
                <a:cubicBezTo>
                  <a:pt x="34" y="154"/>
                  <a:pt x="34" y="154"/>
                  <a:pt x="34" y="154"/>
                </a:cubicBezTo>
                <a:cubicBezTo>
                  <a:pt x="36" y="154"/>
                  <a:pt x="37" y="155"/>
                  <a:pt x="38" y="157"/>
                </a:cubicBezTo>
                <a:cubicBezTo>
                  <a:pt x="38" y="157"/>
                  <a:pt x="39" y="158"/>
                  <a:pt x="38" y="161"/>
                </a:cubicBezTo>
                <a:cubicBezTo>
                  <a:pt x="52" y="165"/>
                  <a:pt x="52" y="165"/>
                  <a:pt x="52" y="165"/>
                </a:cubicBezTo>
                <a:cubicBezTo>
                  <a:pt x="55" y="157"/>
                  <a:pt x="52" y="151"/>
                  <a:pt x="50" y="148"/>
                </a:cubicBezTo>
                <a:cubicBezTo>
                  <a:pt x="46" y="143"/>
                  <a:pt x="41" y="140"/>
                  <a:pt x="34" y="13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6" y="100"/>
                  <a:pt x="37" y="101"/>
                  <a:pt x="38" y="102"/>
                </a:cubicBezTo>
                <a:cubicBezTo>
                  <a:pt x="38" y="103"/>
                  <a:pt x="39" y="104"/>
                  <a:pt x="38" y="107"/>
                </a:cubicBezTo>
                <a:cubicBezTo>
                  <a:pt x="52" y="111"/>
                  <a:pt x="52" y="111"/>
                  <a:pt x="52" y="111"/>
                </a:cubicBezTo>
                <a:cubicBezTo>
                  <a:pt x="55" y="103"/>
                  <a:pt x="52" y="97"/>
                  <a:pt x="50" y="94"/>
                </a:cubicBezTo>
                <a:cubicBezTo>
                  <a:pt x="46" y="89"/>
                  <a:pt x="41" y="86"/>
                  <a:pt x="34" y="84"/>
                </a:cubicBezTo>
                <a:cubicBezTo>
                  <a:pt x="34" y="45"/>
                  <a:pt x="34" y="45"/>
                  <a:pt x="34" y="45"/>
                </a:cubicBezTo>
                <a:cubicBezTo>
                  <a:pt x="36" y="46"/>
                  <a:pt x="37" y="47"/>
                  <a:pt x="38" y="48"/>
                </a:cubicBezTo>
                <a:cubicBezTo>
                  <a:pt x="38" y="49"/>
                  <a:pt x="39" y="50"/>
                  <a:pt x="38" y="53"/>
                </a:cubicBezTo>
                <a:cubicBezTo>
                  <a:pt x="52" y="57"/>
                  <a:pt x="52" y="57"/>
                  <a:pt x="52" y="57"/>
                </a:cubicBezTo>
                <a:cubicBezTo>
                  <a:pt x="55" y="49"/>
                  <a:pt x="52" y="43"/>
                  <a:pt x="50" y="39"/>
                </a:cubicBezTo>
                <a:cubicBezTo>
                  <a:pt x="46" y="35"/>
                  <a:pt x="41" y="31"/>
                  <a:pt x="34" y="30"/>
                </a:cubicBezTo>
                <a:cubicBezTo>
                  <a:pt x="34" y="15"/>
                  <a:pt x="34" y="15"/>
                  <a:pt x="34" y="15"/>
                </a:cubicBezTo>
                <a:cubicBezTo>
                  <a:pt x="294" y="15"/>
                  <a:pt x="294" y="15"/>
                  <a:pt x="294" y="15"/>
                </a:cubicBezTo>
                <a:cubicBezTo>
                  <a:pt x="326" y="15"/>
                  <a:pt x="353" y="41"/>
                  <a:pt x="353" y="74"/>
                </a:cubicBezTo>
                <a:lnTo>
                  <a:pt x="353" y="3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68571" tIns="34286" rIns="68571" bIns="34286" numCol="1" anchor="t" anchorCtr="0" compatLnSpc="1"/>
          <a:lstStyle/>
          <a:p>
            <a:endParaRPr lang="en-US"/>
          </a:p>
        </p:txBody>
      </p:sp>
      <p:sp>
        <p:nvSpPr>
          <p:cNvPr id="12" name="TextBox 5"/>
          <p:cNvSpPr txBox="1"/>
          <p:nvPr/>
        </p:nvSpPr>
        <p:spPr>
          <a:xfrm>
            <a:off x="4537879" y="3965944"/>
            <a:ext cx="6291619" cy="1938974"/>
          </a:xfrm>
          <a:prstGeom prst="rect">
            <a:avLst/>
          </a:prstGeom>
          <a:noFill/>
        </p:spPr>
        <p:txBody>
          <a:bodyPr wrap="square" lIns="68571" tIns="68571" rIns="68571" bIns="68571" rtlCol="0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LEFT(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字符串</a:t>
            </a: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左起截取的位数）</a:t>
            </a: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endParaRPr lang="en-US" altLang="zh-CN" sz="2000" b="1" dirty="0" smtClean="0">
              <a:solidFill>
                <a:schemeClr val="tx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RIGHT(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字符串</a:t>
            </a: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右起截取的位数</a:t>
            </a:r>
            <a:r>
              <a:rPr lang="zh-CN" altLang="en-US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000" b="1" dirty="0" smtClean="0">
              <a:solidFill>
                <a:schemeClr val="tx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MID(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字符串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开始截取的位置，载取的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位数</a:t>
            </a:r>
            <a:endParaRPr lang="en-US" altLang="zh-CN" sz="20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TEXT(数值,数字格式代码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20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REPLACE(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字符串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开始位置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替换个数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替换的字符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20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sz="10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	</a:t>
            </a:r>
            <a:endParaRPr lang="nl-BE" sz="10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3050" y="62579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1615 0.53865 L 0.00638 0.555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33" y="8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7 0.00857 L -0.00117 0.5564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273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-0.01667 L 0.00599 -0.8206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6" y="-4020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006 -0.01019 L -0.74193 -0.0101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94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9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3276995" y="3429000"/>
            <a:ext cx="6905767" cy="27568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09934" y="-2200747"/>
            <a:ext cx="3016156" cy="162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2nd</a:t>
            </a:r>
            <a:endParaRPr lang="zh-CN" altLang="en-US" sz="4400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9934" y="9011798"/>
            <a:ext cx="3016156" cy="2756849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230806" y="-2212053"/>
            <a:ext cx="6905767" cy="1626094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逻辑函数</a:t>
            </a:r>
            <a:endParaRPr lang="zh-CN" altLang="en-US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4537879" y="3965944"/>
            <a:ext cx="6291619" cy="2023613"/>
          </a:xfrm>
          <a:prstGeom prst="rect">
            <a:avLst/>
          </a:prstGeom>
          <a:noFill/>
        </p:spPr>
        <p:txBody>
          <a:bodyPr wrap="square" lIns="68571" tIns="68571" rIns="68571" bIns="68571" rtlCol="0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IF(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判断条件</a:t>
            </a: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条件成立</a:t>
            </a: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条件不成立</a:t>
            </a: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2000" b="1" dirty="0">
              <a:solidFill>
                <a:schemeClr val="tx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IFERROR(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判断条件</a:t>
            </a: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条件不成立</a:t>
            </a: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2000" b="1" dirty="0">
              <a:solidFill>
                <a:schemeClr val="tx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AND(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判断条件</a:t>
            </a: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1,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判断条件</a:t>
            </a: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2,…….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判断条件</a:t>
            </a: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n)</a:t>
            </a:r>
            <a:endParaRPr lang="en-US" altLang="zh-CN" sz="2000" b="1" dirty="0">
              <a:solidFill>
                <a:schemeClr val="tx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OR(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判断条件</a:t>
            </a: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1,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判断条件</a:t>
            </a: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2,…….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判断条件</a:t>
            </a: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n)</a:t>
            </a:r>
            <a:endParaRPr lang="en-US" altLang="zh-CN" sz="2000" b="1" dirty="0">
              <a:solidFill>
                <a:schemeClr val="tx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系列</a:t>
            </a:r>
            <a:endParaRPr lang="en-US" altLang="zh-CN" sz="2000" b="1" dirty="0">
              <a:solidFill>
                <a:schemeClr val="tx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endParaRPr lang="en-US" altLang="zh-CN" sz="1500" dirty="0">
              <a:solidFill>
                <a:schemeClr val="tx1">
                  <a:alpha val="99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358" y="4265619"/>
            <a:ext cx="1024522" cy="7747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1615 0.53865 L 0.00638 0.555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33" y="8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7 0.00857 L -0.00117 0.5564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273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-0.01667 L 0.00599 -0.8206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6" y="-4020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006 -0.01019 L -0.74193 -0.0101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94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3276995" y="3429000"/>
            <a:ext cx="6905767" cy="27568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09934" y="-2200747"/>
            <a:ext cx="3016156" cy="162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3rd</a:t>
            </a:r>
            <a:endParaRPr lang="en-US" altLang="zh-CN" sz="4400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9934" y="9011798"/>
            <a:ext cx="3016156" cy="2756849"/>
          </a:xfrm>
          <a:prstGeom prst="rect">
            <a:avLst/>
          </a:prstGeom>
          <a:solidFill>
            <a:srgbClr val="FF8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230806" y="-2212053"/>
            <a:ext cx="6905767" cy="1626094"/>
          </a:xfrm>
          <a:prstGeom prst="rect">
            <a:avLst/>
          </a:prstGeom>
          <a:solidFill>
            <a:srgbClr val="FF8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计数与求和函数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4537879" y="3965944"/>
            <a:ext cx="6291619" cy="1685059"/>
          </a:xfrm>
          <a:prstGeom prst="rect">
            <a:avLst/>
          </a:prstGeom>
          <a:noFill/>
        </p:spPr>
        <p:txBody>
          <a:bodyPr wrap="square" lIns="68571" tIns="68571" rIns="68571" bIns="68571" rtlCol="0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COUNTA,COUNT (</a:t>
            </a:r>
            <a:r>
              <a:rPr lang="zh-CN" altLang="en-US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计算非空个数；计算数字个数</a:t>
            </a: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2000" b="1" dirty="0">
              <a:solidFill>
                <a:schemeClr val="tx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SUMIF (</a:t>
            </a:r>
            <a:r>
              <a:rPr lang="zh-CN" altLang="en-US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判断区域，判断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条件</a:t>
            </a:r>
            <a:r>
              <a:rPr lang="en-US" altLang="zh-CN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求合区</a:t>
            </a: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2000" b="1" dirty="0">
              <a:solidFill>
                <a:schemeClr val="tx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SUMPRODUCT(</a:t>
            </a:r>
            <a:r>
              <a:rPr lang="zh-CN" altLang="en-US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数据区</a:t>
            </a: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，数据区</a:t>
            </a: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2)</a:t>
            </a:r>
            <a:endParaRPr lang="en-US" altLang="zh-CN" sz="2000" b="1" dirty="0">
              <a:solidFill>
                <a:schemeClr val="tx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SUBTOTAL(</a:t>
            </a:r>
            <a:r>
              <a:rPr lang="zh-CN" altLang="en-US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功能键，数据区域</a:t>
            </a: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2000" b="1" dirty="0">
              <a:solidFill>
                <a:schemeClr val="tx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endParaRPr lang="en-US" altLang="zh-CN" sz="1500" dirty="0">
              <a:solidFill>
                <a:schemeClr val="tx1">
                  <a:alpha val="99000"/>
                </a:schemeClr>
              </a:solidFill>
            </a:endParaRPr>
          </a:p>
        </p:txBody>
      </p:sp>
      <p:sp>
        <p:nvSpPr>
          <p:cNvPr id="11" name="Freeform 6"/>
          <p:cNvSpPr>
            <a:spLocks noEditPoints="1"/>
          </p:cNvSpPr>
          <p:nvPr/>
        </p:nvSpPr>
        <p:spPr bwMode="auto">
          <a:xfrm>
            <a:off x="-458368" y="1688686"/>
            <a:ext cx="251319" cy="372016"/>
          </a:xfrm>
          <a:custGeom>
            <a:avLst/>
            <a:gdLst>
              <a:gd name="T0" fmla="*/ 0 w 729"/>
              <a:gd name="T1" fmla="*/ 1079 h 1079"/>
              <a:gd name="T2" fmla="*/ 729 w 729"/>
              <a:gd name="T3" fmla="*/ 0 h 1079"/>
              <a:gd name="T4" fmla="*/ 316 w 729"/>
              <a:gd name="T5" fmla="*/ 948 h 1079"/>
              <a:gd name="T6" fmla="*/ 189 w 729"/>
              <a:gd name="T7" fmla="*/ 1007 h 1079"/>
              <a:gd name="T8" fmla="*/ 131 w 729"/>
              <a:gd name="T9" fmla="*/ 890 h 1079"/>
              <a:gd name="T10" fmla="*/ 257 w 729"/>
              <a:gd name="T11" fmla="*/ 831 h 1079"/>
              <a:gd name="T12" fmla="*/ 316 w 729"/>
              <a:gd name="T13" fmla="*/ 948 h 1079"/>
              <a:gd name="T14" fmla="*/ 257 w 729"/>
              <a:gd name="T15" fmla="*/ 766 h 1079"/>
              <a:gd name="T16" fmla="*/ 131 w 729"/>
              <a:gd name="T17" fmla="*/ 707 h 1079"/>
              <a:gd name="T18" fmla="*/ 189 w 729"/>
              <a:gd name="T19" fmla="*/ 591 h 1079"/>
              <a:gd name="T20" fmla="*/ 316 w 729"/>
              <a:gd name="T21" fmla="*/ 649 h 1079"/>
              <a:gd name="T22" fmla="*/ 316 w 729"/>
              <a:gd name="T23" fmla="*/ 469 h 1079"/>
              <a:gd name="T24" fmla="*/ 189 w 729"/>
              <a:gd name="T25" fmla="*/ 528 h 1079"/>
              <a:gd name="T26" fmla="*/ 131 w 729"/>
              <a:gd name="T27" fmla="*/ 411 h 1079"/>
              <a:gd name="T28" fmla="*/ 257 w 729"/>
              <a:gd name="T29" fmla="*/ 353 h 1079"/>
              <a:gd name="T30" fmla="*/ 316 w 729"/>
              <a:gd name="T31" fmla="*/ 469 h 1079"/>
              <a:gd name="T32" fmla="*/ 257 w 729"/>
              <a:gd name="T33" fmla="*/ 272 h 1079"/>
              <a:gd name="T34" fmla="*/ 131 w 729"/>
              <a:gd name="T35" fmla="*/ 214 h 1079"/>
              <a:gd name="T36" fmla="*/ 189 w 729"/>
              <a:gd name="T37" fmla="*/ 97 h 1079"/>
              <a:gd name="T38" fmla="*/ 316 w 729"/>
              <a:gd name="T39" fmla="*/ 156 h 1079"/>
              <a:gd name="T40" fmla="*/ 576 w 729"/>
              <a:gd name="T41" fmla="*/ 948 h 1079"/>
              <a:gd name="T42" fmla="*/ 449 w 729"/>
              <a:gd name="T43" fmla="*/ 1007 h 1079"/>
              <a:gd name="T44" fmla="*/ 391 w 729"/>
              <a:gd name="T45" fmla="*/ 890 h 1079"/>
              <a:gd name="T46" fmla="*/ 518 w 729"/>
              <a:gd name="T47" fmla="*/ 831 h 1079"/>
              <a:gd name="T48" fmla="*/ 576 w 729"/>
              <a:gd name="T49" fmla="*/ 948 h 1079"/>
              <a:gd name="T50" fmla="*/ 518 w 729"/>
              <a:gd name="T51" fmla="*/ 766 h 1079"/>
              <a:gd name="T52" fmla="*/ 391 w 729"/>
              <a:gd name="T53" fmla="*/ 707 h 1079"/>
              <a:gd name="T54" fmla="*/ 449 w 729"/>
              <a:gd name="T55" fmla="*/ 591 h 1079"/>
              <a:gd name="T56" fmla="*/ 576 w 729"/>
              <a:gd name="T57" fmla="*/ 649 h 1079"/>
              <a:gd name="T58" fmla="*/ 576 w 729"/>
              <a:gd name="T59" fmla="*/ 469 h 1079"/>
              <a:gd name="T60" fmla="*/ 449 w 729"/>
              <a:gd name="T61" fmla="*/ 528 h 1079"/>
              <a:gd name="T62" fmla="*/ 391 w 729"/>
              <a:gd name="T63" fmla="*/ 411 h 1079"/>
              <a:gd name="T64" fmla="*/ 518 w 729"/>
              <a:gd name="T65" fmla="*/ 353 h 1079"/>
              <a:gd name="T66" fmla="*/ 576 w 729"/>
              <a:gd name="T67" fmla="*/ 469 h 1079"/>
              <a:gd name="T68" fmla="*/ 518 w 729"/>
              <a:gd name="T69" fmla="*/ 272 h 1079"/>
              <a:gd name="T70" fmla="*/ 391 w 729"/>
              <a:gd name="T71" fmla="*/ 214 h 1079"/>
              <a:gd name="T72" fmla="*/ 449 w 729"/>
              <a:gd name="T73" fmla="*/ 97 h 1079"/>
              <a:gd name="T74" fmla="*/ 576 w 729"/>
              <a:gd name="T75" fmla="*/ 156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9" h="1079">
                <a:moveTo>
                  <a:pt x="0" y="0"/>
                </a:moveTo>
                <a:cubicBezTo>
                  <a:pt x="0" y="1079"/>
                  <a:pt x="0" y="1079"/>
                  <a:pt x="0" y="1079"/>
                </a:cubicBezTo>
                <a:cubicBezTo>
                  <a:pt x="729" y="1079"/>
                  <a:pt x="729" y="1079"/>
                  <a:pt x="729" y="1079"/>
                </a:cubicBezTo>
                <a:cubicBezTo>
                  <a:pt x="729" y="0"/>
                  <a:pt x="729" y="0"/>
                  <a:pt x="729" y="0"/>
                </a:cubicBezTo>
                <a:lnTo>
                  <a:pt x="0" y="0"/>
                </a:lnTo>
                <a:close/>
                <a:moveTo>
                  <a:pt x="316" y="948"/>
                </a:moveTo>
                <a:cubicBezTo>
                  <a:pt x="316" y="980"/>
                  <a:pt x="290" y="1007"/>
                  <a:pt x="257" y="1007"/>
                </a:cubicBezTo>
                <a:cubicBezTo>
                  <a:pt x="189" y="1007"/>
                  <a:pt x="189" y="1007"/>
                  <a:pt x="189" y="1007"/>
                </a:cubicBezTo>
                <a:cubicBezTo>
                  <a:pt x="157" y="1007"/>
                  <a:pt x="131" y="980"/>
                  <a:pt x="131" y="948"/>
                </a:cubicBezTo>
                <a:cubicBezTo>
                  <a:pt x="131" y="890"/>
                  <a:pt x="131" y="890"/>
                  <a:pt x="131" y="890"/>
                </a:cubicBezTo>
                <a:cubicBezTo>
                  <a:pt x="131" y="858"/>
                  <a:pt x="157" y="831"/>
                  <a:pt x="189" y="831"/>
                </a:cubicBezTo>
                <a:cubicBezTo>
                  <a:pt x="257" y="831"/>
                  <a:pt x="257" y="831"/>
                  <a:pt x="257" y="831"/>
                </a:cubicBezTo>
                <a:cubicBezTo>
                  <a:pt x="290" y="831"/>
                  <a:pt x="316" y="858"/>
                  <a:pt x="316" y="890"/>
                </a:cubicBezTo>
                <a:lnTo>
                  <a:pt x="316" y="948"/>
                </a:lnTo>
                <a:close/>
                <a:moveTo>
                  <a:pt x="316" y="707"/>
                </a:moveTo>
                <a:cubicBezTo>
                  <a:pt x="316" y="740"/>
                  <a:pt x="290" y="766"/>
                  <a:pt x="257" y="766"/>
                </a:cubicBezTo>
                <a:cubicBezTo>
                  <a:pt x="189" y="766"/>
                  <a:pt x="189" y="766"/>
                  <a:pt x="189" y="766"/>
                </a:cubicBezTo>
                <a:cubicBezTo>
                  <a:pt x="157" y="766"/>
                  <a:pt x="131" y="740"/>
                  <a:pt x="131" y="707"/>
                </a:cubicBezTo>
                <a:cubicBezTo>
                  <a:pt x="131" y="649"/>
                  <a:pt x="131" y="649"/>
                  <a:pt x="131" y="649"/>
                </a:cubicBezTo>
                <a:cubicBezTo>
                  <a:pt x="131" y="617"/>
                  <a:pt x="157" y="591"/>
                  <a:pt x="189" y="591"/>
                </a:cubicBezTo>
                <a:cubicBezTo>
                  <a:pt x="257" y="591"/>
                  <a:pt x="257" y="591"/>
                  <a:pt x="257" y="591"/>
                </a:cubicBezTo>
                <a:cubicBezTo>
                  <a:pt x="290" y="591"/>
                  <a:pt x="316" y="617"/>
                  <a:pt x="316" y="649"/>
                </a:cubicBezTo>
                <a:lnTo>
                  <a:pt x="316" y="707"/>
                </a:lnTo>
                <a:close/>
                <a:moveTo>
                  <a:pt x="316" y="469"/>
                </a:moveTo>
                <a:cubicBezTo>
                  <a:pt x="316" y="501"/>
                  <a:pt x="290" y="528"/>
                  <a:pt x="257" y="528"/>
                </a:cubicBezTo>
                <a:cubicBezTo>
                  <a:pt x="189" y="528"/>
                  <a:pt x="189" y="528"/>
                  <a:pt x="189" y="528"/>
                </a:cubicBezTo>
                <a:cubicBezTo>
                  <a:pt x="157" y="528"/>
                  <a:pt x="131" y="501"/>
                  <a:pt x="131" y="469"/>
                </a:cubicBezTo>
                <a:cubicBezTo>
                  <a:pt x="131" y="411"/>
                  <a:pt x="131" y="411"/>
                  <a:pt x="131" y="411"/>
                </a:cubicBezTo>
                <a:cubicBezTo>
                  <a:pt x="131" y="379"/>
                  <a:pt x="157" y="353"/>
                  <a:pt x="189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90" y="353"/>
                  <a:pt x="316" y="379"/>
                  <a:pt x="316" y="411"/>
                </a:cubicBezTo>
                <a:lnTo>
                  <a:pt x="316" y="469"/>
                </a:lnTo>
                <a:close/>
                <a:moveTo>
                  <a:pt x="316" y="214"/>
                </a:moveTo>
                <a:cubicBezTo>
                  <a:pt x="316" y="246"/>
                  <a:pt x="290" y="272"/>
                  <a:pt x="257" y="272"/>
                </a:cubicBezTo>
                <a:cubicBezTo>
                  <a:pt x="189" y="272"/>
                  <a:pt x="189" y="272"/>
                  <a:pt x="189" y="272"/>
                </a:cubicBezTo>
                <a:cubicBezTo>
                  <a:pt x="157" y="272"/>
                  <a:pt x="131" y="246"/>
                  <a:pt x="131" y="214"/>
                </a:cubicBezTo>
                <a:cubicBezTo>
                  <a:pt x="131" y="156"/>
                  <a:pt x="131" y="156"/>
                  <a:pt x="131" y="156"/>
                </a:cubicBezTo>
                <a:cubicBezTo>
                  <a:pt x="131" y="123"/>
                  <a:pt x="157" y="97"/>
                  <a:pt x="189" y="97"/>
                </a:cubicBezTo>
                <a:cubicBezTo>
                  <a:pt x="257" y="97"/>
                  <a:pt x="257" y="97"/>
                  <a:pt x="257" y="97"/>
                </a:cubicBezTo>
                <a:cubicBezTo>
                  <a:pt x="290" y="97"/>
                  <a:pt x="316" y="123"/>
                  <a:pt x="316" y="156"/>
                </a:cubicBezTo>
                <a:lnTo>
                  <a:pt x="316" y="214"/>
                </a:lnTo>
                <a:close/>
                <a:moveTo>
                  <a:pt x="576" y="948"/>
                </a:moveTo>
                <a:cubicBezTo>
                  <a:pt x="576" y="980"/>
                  <a:pt x="550" y="1007"/>
                  <a:pt x="518" y="1007"/>
                </a:cubicBezTo>
                <a:cubicBezTo>
                  <a:pt x="449" y="1007"/>
                  <a:pt x="449" y="1007"/>
                  <a:pt x="449" y="1007"/>
                </a:cubicBezTo>
                <a:cubicBezTo>
                  <a:pt x="417" y="1007"/>
                  <a:pt x="391" y="980"/>
                  <a:pt x="391" y="948"/>
                </a:cubicBezTo>
                <a:cubicBezTo>
                  <a:pt x="391" y="890"/>
                  <a:pt x="391" y="890"/>
                  <a:pt x="391" y="890"/>
                </a:cubicBezTo>
                <a:cubicBezTo>
                  <a:pt x="391" y="858"/>
                  <a:pt x="417" y="831"/>
                  <a:pt x="449" y="831"/>
                </a:cubicBezTo>
                <a:cubicBezTo>
                  <a:pt x="518" y="831"/>
                  <a:pt x="518" y="831"/>
                  <a:pt x="518" y="831"/>
                </a:cubicBezTo>
                <a:cubicBezTo>
                  <a:pt x="550" y="831"/>
                  <a:pt x="576" y="858"/>
                  <a:pt x="576" y="890"/>
                </a:cubicBezTo>
                <a:lnTo>
                  <a:pt x="576" y="948"/>
                </a:lnTo>
                <a:close/>
                <a:moveTo>
                  <a:pt x="576" y="707"/>
                </a:moveTo>
                <a:cubicBezTo>
                  <a:pt x="576" y="740"/>
                  <a:pt x="550" y="766"/>
                  <a:pt x="518" y="766"/>
                </a:cubicBezTo>
                <a:cubicBezTo>
                  <a:pt x="449" y="766"/>
                  <a:pt x="449" y="766"/>
                  <a:pt x="449" y="766"/>
                </a:cubicBezTo>
                <a:cubicBezTo>
                  <a:pt x="417" y="766"/>
                  <a:pt x="391" y="740"/>
                  <a:pt x="391" y="707"/>
                </a:cubicBezTo>
                <a:cubicBezTo>
                  <a:pt x="391" y="649"/>
                  <a:pt x="391" y="649"/>
                  <a:pt x="391" y="649"/>
                </a:cubicBezTo>
                <a:cubicBezTo>
                  <a:pt x="391" y="617"/>
                  <a:pt x="417" y="591"/>
                  <a:pt x="449" y="591"/>
                </a:cubicBezTo>
                <a:cubicBezTo>
                  <a:pt x="518" y="591"/>
                  <a:pt x="518" y="591"/>
                  <a:pt x="518" y="591"/>
                </a:cubicBezTo>
                <a:cubicBezTo>
                  <a:pt x="550" y="591"/>
                  <a:pt x="576" y="617"/>
                  <a:pt x="576" y="649"/>
                </a:cubicBezTo>
                <a:lnTo>
                  <a:pt x="576" y="707"/>
                </a:lnTo>
                <a:close/>
                <a:moveTo>
                  <a:pt x="576" y="469"/>
                </a:moveTo>
                <a:cubicBezTo>
                  <a:pt x="576" y="501"/>
                  <a:pt x="550" y="528"/>
                  <a:pt x="518" y="528"/>
                </a:cubicBezTo>
                <a:cubicBezTo>
                  <a:pt x="449" y="528"/>
                  <a:pt x="449" y="528"/>
                  <a:pt x="449" y="528"/>
                </a:cubicBezTo>
                <a:cubicBezTo>
                  <a:pt x="417" y="528"/>
                  <a:pt x="391" y="501"/>
                  <a:pt x="391" y="469"/>
                </a:cubicBezTo>
                <a:cubicBezTo>
                  <a:pt x="391" y="411"/>
                  <a:pt x="391" y="411"/>
                  <a:pt x="391" y="411"/>
                </a:cubicBezTo>
                <a:cubicBezTo>
                  <a:pt x="391" y="379"/>
                  <a:pt x="417" y="353"/>
                  <a:pt x="449" y="353"/>
                </a:cubicBezTo>
                <a:cubicBezTo>
                  <a:pt x="518" y="353"/>
                  <a:pt x="518" y="353"/>
                  <a:pt x="518" y="353"/>
                </a:cubicBezTo>
                <a:cubicBezTo>
                  <a:pt x="550" y="353"/>
                  <a:pt x="576" y="379"/>
                  <a:pt x="576" y="411"/>
                </a:cubicBezTo>
                <a:lnTo>
                  <a:pt x="576" y="469"/>
                </a:lnTo>
                <a:close/>
                <a:moveTo>
                  <a:pt x="576" y="214"/>
                </a:moveTo>
                <a:cubicBezTo>
                  <a:pt x="576" y="246"/>
                  <a:pt x="550" y="272"/>
                  <a:pt x="518" y="272"/>
                </a:cubicBezTo>
                <a:cubicBezTo>
                  <a:pt x="449" y="272"/>
                  <a:pt x="449" y="272"/>
                  <a:pt x="449" y="272"/>
                </a:cubicBezTo>
                <a:cubicBezTo>
                  <a:pt x="417" y="272"/>
                  <a:pt x="391" y="246"/>
                  <a:pt x="391" y="214"/>
                </a:cubicBezTo>
                <a:cubicBezTo>
                  <a:pt x="391" y="156"/>
                  <a:pt x="391" y="156"/>
                  <a:pt x="391" y="156"/>
                </a:cubicBezTo>
                <a:cubicBezTo>
                  <a:pt x="391" y="123"/>
                  <a:pt x="417" y="97"/>
                  <a:pt x="449" y="97"/>
                </a:cubicBezTo>
                <a:cubicBezTo>
                  <a:pt x="518" y="97"/>
                  <a:pt x="518" y="97"/>
                  <a:pt x="518" y="97"/>
                </a:cubicBezTo>
                <a:cubicBezTo>
                  <a:pt x="550" y="97"/>
                  <a:pt x="576" y="123"/>
                  <a:pt x="576" y="156"/>
                </a:cubicBezTo>
                <a:lnTo>
                  <a:pt x="576" y="2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683895"/>
            <a:endParaRPr lang="en-US" sz="1300" dirty="0">
              <a:solidFill>
                <a:srgbClr val="FFFFFF"/>
              </a:solidFill>
            </a:endParaRPr>
          </a:p>
        </p:txBody>
      </p:sp>
      <p:pic>
        <p:nvPicPr>
          <p:cNvPr id="14" name="Picture 2" descr="C:\Users\Jonahs\Dropbox\Projects SCOTT\MEET Windows Azure\source\Background\tile-icon-stor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228" y="4278446"/>
            <a:ext cx="1003149" cy="100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2526030" y="5880100"/>
            <a:ext cx="55327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1615 0.53865 L 0.00638 0.555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33" y="8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7 0.00857 L -0.00117 0.5564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273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-0.01667 L 0.00599 -0.8206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6" y="-4020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006 -0.01019 L -0.74193 -0.0101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94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3276995" y="3429000"/>
            <a:ext cx="6905767" cy="27568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09934" y="-2200747"/>
            <a:ext cx="3016156" cy="162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4th</a:t>
            </a:r>
            <a:endParaRPr lang="en-US" altLang="zh-CN" sz="4400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67084" y="8954648"/>
            <a:ext cx="3016156" cy="275684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230806" y="-2212053"/>
            <a:ext cx="6905767" cy="162609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查找引用函数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4537879" y="3965944"/>
            <a:ext cx="6291619" cy="1623503"/>
          </a:xfrm>
          <a:prstGeom prst="rect">
            <a:avLst/>
          </a:prstGeom>
          <a:noFill/>
        </p:spPr>
        <p:txBody>
          <a:bodyPr wrap="square" lIns="68571" tIns="68571" rIns="68571" bIns="68571" rtlCol="0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VLOOKUP(</a:t>
            </a:r>
            <a:r>
              <a:rPr lang="zh-CN" altLang="en-US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查找值，查找区域，对应查找值在查找区域的列数，查找类型</a:t>
            </a: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2000" b="1" dirty="0">
              <a:solidFill>
                <a:schemeClr val="tx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MATCH(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查找值，查找区域</a:t>
            </a: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查找类型</a:t>
            </a: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2000" b="1" dirty="0">
              <a:solidFill>
                <a:schemeClr val="tx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INDEX(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查找</a:t>
            </a:r>
            <a:r>
              <a:rPr lang="zh-CN" altLang="en-US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区域，行数，列数</a:t>
            </a: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2000" b="1" dirty="0">
              <a:solidFill>
                <a:schemeClr val="tx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endParaRPr lang="en-US" altLang="zh-CN" sz="1500" dirty="0">
              <a:solidFill>
                <a:schemeClr val="tx1">
                  <a:alpha val="99000"/>
                </a:schemeClr>
              </a:solidFill>
            </a:endParaRPr>
          </a:p>
        </p:txBody>
      </p:sp>
      <p:sp>
        <p:nvSpPr>
          <p:cNvPr id="11" name="Freeform 6"/>
          <p:cNvSpPr>
            <a:spLocks noEditPoints="1"/>
          </p:cNvSpPr>
          <p:nvPr/>
        </p:nvSpPr>
        <p:spPr bwMode="auto">
          <a:xfrm>
            <a:off x="-458368" y="1688686"/>
            <a:ext cx="251319" cy="372016"/>
          </a:xfrm>
          <a:custGeom>
            <a:avLst/>
            <a:gdLst>
              <a:gd name="T0" fmla="*/ 0 w 729"/>
              <a:gd name="T1" fmla="*/ 1079 h 1079"/>
              <a:gd name="T2" fmla="*/ 729 w 729"/>
              <a:gd name="T3" fmla="*/ 0 h 1079"/>
              <a:gd name="T4" fmla="*/ 316 w 729"/>
              <a:gd name="T5" fmla="*/ 948 h 1079"/>
              <a:gd name="T6" fmla="*/ 189 w 729"/>
              <a:gd name="T7" fmla="*/ 1007 h 1079"/>
              <a:gd name="T8" fmla="*/ 131 w 729"/>
              <a:gd name="T9" fmla="*/ 890 h 1079"/>
              <a:gd name="T10" fmla="*/ 257 w 729"/>
              <a:gd name="T11" fmla="*/ 831 h 1079"/>
              <a:gd name="T12" fmla="*/ 316 w 729"/>
              <a:gd name="T13" fmla="*/ 948 h 1079"/>
              <a:gd name="T14" fmla="*/ 257 w 729"/>
              <a:gd name="T15" fmla="*/ 766 h 1079"/>
              <a:gd name="T16" fmla="*/ 131 w 729"/>
              <a:gd name="T17" fmla="*/ 707 h 1079"/>
              <a:gd name="T18" fmla="*/ 189 w 729"/>
              <a:gd name="T19" fmla="*/ 591 h 1079"/>
              <a:gd name="T20" fmla="*/ 316 w 729"/>
              <a:gd name="T21" fmla="*/ 649 h 1079"/>
              <a:gd name="T22" fmla="*/ 316 w 729"/>
              <a:gd name="T23" fmla="*/ 469 h 1079"/>
              <a:gd name="T24" fmla="*/ 189 w 729"/>
              <a:gd name="T25" fmla="*/ 528 h 1079"/>
              <a:gd name="T26" fmla="*/ 131 w 729"/>
              <a:gd name="T27" fmla="*/ 411 h 1079"/>
              <a:gd name="T28" fmla="*/ 257 w 729"/>
              <a:gd name="T29" fmla="*/ 353 h 1079"/>
              <a:gd name="T30" fmla="*/ 316 w 729"/>
              <a:gd name="T31" fmla="*/ 469 h 1079"/>
              <a:gd name="T32" fmla="*/ 257 w 729"/>
              <a:gd name="T33" fmla="*/ 272 h 1079"/>
              <a:gd name="T34" fmla="*/ 131 w 729"/>
              <a:gd name="T35" fmla="*/ 214 h 1079"/>
              <a:gd name="T36" fmla="*/ 189 w 729"/>
              <a:gd name="T37" fmla="*/ 97 h 1079"/>
              <a:gd name="T38" fmla="*/ 316 w 729"/>
              <a:gd name="T39" fmla="*/ 156 h 1079"/>
              <a:gd name="T40" fmla="*/ 576 w 729"/>
              <a:gd name="T41" fmla="*/ 948 h 1079"/>
              <a:gd name="T42" fmla="*/ 449 w 729"/>
              <a:gd name="T43" fmla="*/ 1007 h 1079"/>
              <a:gd name="T44" fmla="*/ 391 w 729"/>
              <a:gd name="T45" fmla="*/ 890 h 1079"/>
              <a:gd name="T46" fmla="*/ 518 w 729"/>
              <a:gd name="T47" fmla="*/ 831 h 1079"/>
              <a:gd name="T48" fmla="*/ 576 w 729"/>
              <a:gd name="T49" fmla="*/ 948 h 1079"/>
              <a:gd name="T50" fmla="*/ 518 w 729"/>
              <a:gd name="T51" fmla="*/ 766 h 1079"/>
              <a:gd name="T52" fmla="*/ 391 w 729"/>
              <a:gd name="T53" fmla="*/ 707 h 1079"/>
              <a:gd name="T54" fmla="*/ 449 w 729"/>
              <a:gd name="T55" fmla="*/ 591 h 1079"/>
              <a:gd name="T56" fmla="*/ 576 w 729"/>
              <a:gd name="T57" fmla="*/ 649 h 1079"/>
              <a:gd name="T58" fmla="*/ 576 w 729"/>
              <a:gd name="T59" fmla="*/ 469 h 1079"/>
              <a:gd name="T60" fmla="*/ 449 w 729"/>
              <a:gd name="T61" fmla="*/ 528 h 1079"/>
              <a:gd name="T62" fmla="*/ 391 w 729"/>
              <a:gd name="T63" fmla="*/ 411 h 1079"/>
              <a:gd name="T64" fmla="*/ 518 w 729"/>
              <a:gd name="T65" fmla="*/ 353 h 1079"/>
              <a:gd name="T66" fmla="*/ 576 w 729"/>
              <a:gd name="T67" fmla="*/ 469 h 1079"/>
              <a:gd name="T68" fmla="*/ 518 w 729"/>
              <a:gd name="T69" fmla="*/ 272 h 1079"/>
              <a:gd name="T70" fmla="*/ 391 w 729"/>
              <a:gd name="T71" fmla="*/ 214 h 1079"/>
              <a:gd name="T72" fmla="*/ 449 w 729"/>
              <a:gd name="T73" fmla="*/ 97 h 1079"/>
              <a:gd name="T74" fmla="*/ 576 w 729"/>
              <a:gd name="T75" fmla="*/ 156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9" h="1079">
                <a:moveTo>
                  <a:pt x="0" y="0"/>
                </a:moveTo>
                <a:cubicBezTo>
                  <a:pt x="0" y="1079"/>
                  <a:pt x="0" y="1079"/>
                  <a:pt x="0" y="1079"/>
                </a:cubicBezTo>
                <a:cubicBezTo>
                  <a:pt x="729" y="1079"/>
                  <a:pt x="729" y="1079"/>
                  <a:pt x="729" y="1079"/>
                </a:cubicBezTo>
                <a:cubicBezTo>
                  <a:pt x="729" y="0"/>
                  <a:pt x="729" y="0"/>
                  <a:pt x="729" y="0"/>
                </a:cubicBezTo>
                <a:lnTo>
                  <a:pt x="0" y="0"/>
                </a:lnTo>
                <a:close/>
                <a:moveTo>
                  <a:pt x="316" y="948"/>
                </a:moveTo>
                <a:cubicBezTo>
                  <a:pt x="316" y="980"/>
                  <a:pt x="290" y="1007"/>
                  <a:pt x="257" y="1007"/>
                </a:cubicBezTo>
                <a:cubicBezTo>
                  <a:pt x="189" y="1007"/>
                  <a:pt x="189" y="1007"/>
                  <a:pt x="189" y="1007"/>
                </a:cubicBezTo>
                <a:cubicBezTo>
                  <a:pt x="157" y="1007"/>
                  <a:pt x="131" y="980"/>
                  <a:pt x="131" y="948"/>
                </a:cubicBezTo>
                <a:cubicBezTo>
                  <a:pt x="131" y="890"/>
                  <a:pt x="131" y="890"/>
                  <a:pt x="131" y="890"/>
                </a:cubicBezTo>
                <a:cubicBezTo>
                  <a:pt x="131" y="858"/>
                  <a:pt x="157" y="831"/>
                  <a:pt x="189" y="831"/>
                </a:cubicBezTo>
                <a:cubicBezTo>
                  <a:pt x="257" y="831"/>
                  <a:pt x="257" y="831"/>
                  <a:pt x="257" y="831"/>
                </a:cubicBezTo>
                <a:cubicBezTo>
                  <a:pt x="290" y="831"/>
                  <a:pt x="316" y="858"/>
                  <a:pt x="316" y="890"/>
                </a:cubicBezTo>
                <a:lnTo>
                  <a:pt x="316" y="948"/>
                </a:lnTo>
                <a:close/>
                <a:moveTo>
                  <a:pt x="316" y="707"/>
                </a:moveTo>
                <a:cubicBezTo>
                  <a:pt x="316" y="740"/>
                  <a:pt x="290" y="766"/>
                  <a:pt x="257" y="766"/>
                </a:cubicBezTo>
                <a:cubicBezTo>
                  <a:pt x="189" y="766"/>
                  <a:pt x="189" y="766"/>
                  <a:pt x="189" y="766"/>
                </a:cubicBezTo>
                <a:cubicBezTo>
                  <a:pt x="157" y="766"/>
                  <a:pt x="131" y="740"/>
                  <a:pt x="131" y="707"/>
                </a:cubicBezTo>
                <a:cubicBezTo>
                  <a:pt x="131" y="649"/>
                  <a:pt x="131" y="649"/>
                  <a:pt x="131" y="649"/>
                </a:cubicBezTo>
                <a:cubicBezTo>
                  <a:pt x="131" y="617"/>
                  <a:pt x="157" y="591"/>
                  <a:pt x="189" y="591"/>
                </a:cubicBezTo>
                <a:cubicBezTo>
                  <a:pt x="257" y="591"/>
                  <a:pt x="257" y="591"/>
                  <a:pt x="257" y="591"/>
                </a:cubicBezTo>
                <a:cubicBezTo>
                  <a:pt x="290" y="591"/>
                  <a:pt x="316" y="617"/>
                  <a:pt x="316" y="649"/>
                </a:cubicBezTo>
                <a:lnTo>
                  <a:pt x="316" y="707"/>
                </a:lnTo>
                <a:close/>
                <a:moveTo>
                  <a:pt x="316" y="469"/>
                </a:moveTo>
                <a:cubicBezTo>
                  <a:pt x="316" y="501"/>
                  <a:pt x="290" y="528"/>
                  <a:pt x="257" y="528"/>
                </a:cubicBezTo>
                <a:cubicBezTo>
                  <a:pt x="189" y="528"/>
                  <a:pt x="189" y="528"/>
                  <a:pt x="189" y="528"/>
                </a:cubicBezTo>
                <a:cubicBezTo>
                  <a:pt x="157" y="528"/>
                  <a:pt x="131" y="501"/>
                  <a:pt x="131" y="469"/>
                </a:cubicBezTo>
                <a:cubicBezTo>
                  <a:pt x="131" y="411"/>
                  <a:pt x="131" y="411"/>
                  <a:pt x="131" y="411"/>
                </a:cubicBezTo>
                <a:cubicBezTo>
                  <a:pt x="131" y="379"/>
                  <a:pt x="157" y="353"/>
                  <a:pt x="189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90" y="353"/>
                  <a:pt x="316" y="379"/>
                  <a:pt x="316" y="411"/>
                </a:cubicBezTo>
                <a:lnTo>
                  <a:pt x="316" y="469"/>
                </a:lnTo>
                <a:close/>
                <a:moveTo>
                  <a:pt x="316" y="214"/>
                </a:moveTo>
                <a:cubicBezTo>
                  <a:pt x="316" y="246"/>
                  <a:pt x="290" y="272"/>
                  <a:pt x="257" y="272"/>
                </a:cubicBezTo>
                <a:cubicBezTo>
                  <a:pt x="189" y="272"/>
                  <a:pt x="189" y="272"/>
                  <a:pt x="189" y="272"/>
                </a:cubicBezTo>
                <a:cubicBezTo>
                  <a:pt x="157" y="272"/>
                  <a:pt x="131" y="246"/>
                  <a:pt x="131" y="214"/>
                </a:cubicBezTo>
                <a:cubicBezTo>
                  <a:pt x="131" y="156"/>
                  <a:pt x="131" y="156"/>
                  <a:pt x="131" y="156"/>
                </a:cubicBezTo>
                <a:cubicBezTo>
                  <a:pt x="131" y="123"/>
                  <a:pt x="157" y="97"/>
                  <a:pt x="189" y="97"/>
                </a:cubicBezTo>
                <a:cubicBezTo>
                  <a:pt x="257" y="97"/>
                  <a:pt x="257" y="97"/>
                  <a:pt x="257" y="97"/>
                </a:cubicBezTo>
                <a:cubicBezTo>
                  <a:pt x="290" y="97"/>
                  <a:pt x="316" y="123"/>
                  <a:pt x="316" y="156"/>
                </a:cubicBezTo>
                <a:lnTo>
                  <a:pt x="316" y="214"/>
                </a:lnTo>
                <a:close/>
                <a:moveTo>
                  <a:pt x="576" y="948"/>
                </a:moveTo>
                <a:cubicBezTo>
                  <a:pt x="576" y="980"/>
                  <a:pt x="550" y="1007"/>
                  <a:pt x="518" y="1007"/>
                </a:cubicBezTo>
                <a:cubicBezTo>
                  <a:pt x="449" y="1007"/>
                  <a:pt x="449" y="1007"/>
                  <a:pt x="449" y="1007"/>
                </a:cubicBezTo>
                <a:cubicBezTo>
                  <a:pt x="417" y="1007"/>
                  <a:pt x="391" y="980"/>
                  <a:pt x="391" y="948"/>
                </a:cubicBezTo>
                <a:cubicBezTo>
                  <a:pt x="391" y="890"/>
                  <a:pt x="391" y="890"/>
                  <a:pt x="391" y="890"/>
                </a:cubicBezTo>
                <a:cubicBezTo>
                  <a:pt x="391" y="858"/>
                  <a:pt x="417" y="831"/>
                  <a:pt x="449" y="831"/>
                </a:cubicBezTo>
                <a:cubicBezTo>
                  <a:pt x="518" y="831"/>
                  <a:pt x="518" y="831"/>
                  <a:pt x="518" y="831"/>
                </a:cubicBezTo>
                <a:cubicBezTo>
                  <a:pt x="550" y="831"/>
                  <a:pt x="576" y="858"/>
                  <a:pt x="576" y="890"/>
                </a:cubicBezTo>
                <a:lnTo>
                  <a:pt x="576" y="948"/>
                </a:lnTo>
                <a:close/>
                <a:moveTo>
                  <a:pt x="576" y="707"/>
                </a:moveTo>
                <a:cubicBezTo>
                  <a:pt x="576" y="740"/>
                  <a:pt x="550" y="766"/>
                  <a:pt x="518" y="766"/>
                </a:cubicBezTo>
                <a:cubicBezTo>
                  <a:pt x="449" y="766"/>
                  <a:pt x="449" y="766"/>
                  <a:pt x="449" y="766"/>
                </a:cubicBezTo>
                <a:cubicBezTo>
                  <a:pt x="417" y="766"/>
                  <a:pt x="391" y="740"/>
                  <a:pt x="391" y="707"/>
                </a:cubicBezTo>
                <a:cubicBezTo>
                  <a:pt x="391" y="649"/>
                  <a:pt x="391" y="649"/>
                  <a:pt x="391" y="649"/>
                </a:cubicBezTo>
                <a:cubicBezTo>
                  <a:pt x="391" y="617"/>
                  <a:pt x="417" y="591"/>
                  <a:pt x="449" y="591"/>
                </a:cubicBezTo>
                <a:cubicBezTo>
                  <a:pt x="518" y="591"/>
                  <a:pt x="518" y="591"/>
                  <a:pt x="518" y="591"/>
                </a:cubicBezTo>
                <a:cubicBezTo>
                  <a:pt x="550" y="591"/>
                  <a:pt x="576" y="617"/>
                  <a:pt x="576" y="649"/>
                </a:cubicBezTo>
                <a:lnTo>
                  <a:pt x="576" y="707"/>
                </a:lnTo>
                <a:close/>
                <a:moveTo>
                  <a:pt x="576" y="469"/>
                </a:moveTo>
                <a:cubicBezTo>
                  <a:pt x="576" y="501"/>
                  <a:pt x="550" y="528"/>
                  <a:pt x="518" y="528"/>
                </a:cubicBezTo>
                <a:cubicBezTo>
                  <a:pt x="449" y="528"/>
                  <a:pt x="449" y="528"/>
                  <a:pt x="449" y="528"/>
                </a:cubicBezTo>
                <a:cubicBezTo>
                  <a:pt x="417" y="528"/>
                  <a:pt x="391" y="501"/>
                  <a:pt x="391" y="469"/>
                </a:cubicBezTo>
                <a:cubicBezTo>
                  <a:pt x="391" y="411"/>
                  <a:pt x="391" y="411"/>
                  <a:pt x="391" y="411"/>
                </a:cubicBezTo>
                <a:cubicBezTo>
                  <a:pt x="391" y="379"/>
                  <a:pt x="417" y="353"/>
                  <a:pt x="449" y="353"/>
                </a:cubicBezTo>
                <a:cubicBezTo>
                  <a:pt x="518" y="353"/>
                  <a:pt x="518" y="353"/>
                  <a:pt x="518" y="353"/>
                </a:cubicBezTo>
                <a:cubicBezTo>
                  <a:pt x="550" y="353"/>
                  <a:pt x="576" y="379"/>
                  <a:pt x="576" y="411"/>
                </a:cubicBezTo>
                <a:lnTo>
                  <a:pt x="576" y="469"/>
                </a:lnTo>
                <a:close/>
                <a:moveTo>
                  <a:pt x="576" y="214"/>
                </a:moveTo>
                <a:cubicBezTo>
                  <a:pt x="576" y="246"/>
                  <a:pt x="550" y="272"/>
                  <a:pt x="518" y="272"/>
                </a:cubicBezTo>
                <a:cubicBezTo>
                  <a:pt x="449" y="272"/>
                  <a:pt x="449" y="272"/>
                  <a:pt x="449" y="272"/>
                </a:cubicBezTo>
                <a:cubicBezTo>
                  <a:pt x="417" y="272"/>
                  <a:pt x="391" y="246"/>
                  <a:pt x="391" y="214"/>
                </a:cubicBezTo>
                <a:cubicBezTo>
                  <a:pt x="391" y="156"/>
                  <a:pt x="391" y="156"/>
                  <a:pt x="391" y="156"/>
                </a:cubicBezTo>
                <a:cubicBezTo>
                  <a:pt x="391" y="123"/>
                  <a:pt x="417" y="97"/>
                  <a:pt x="449" y="97"/>
                </a:cubicBezTo>
                <a:cubicBezTo>
                  <a:pt x="518" y="97"/>
                  <a:pt x="518" y="97"/>
                  <a:pt x="518" y="97"/>
                </a:cubicBezTo>
                <a:cubicBezTo>
                  <a:pt x="550" y="97"/>
                  <a:pt x="576" y="123"/>
                  <a:pt x="576" y="156"/>
                </a:cubicBezTo>
                <a:lnTo>
                  <a:pt x="576" y="2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683895"/>
            <a:endParaRPr lang="en-US" sz="1300" dirty="0">
              <a:solidFill>
                <a:srgbClr val="FFFFFF"/>
              </a:solidFill>
            </a:endParaRPr>
          </a:p>
        </p:txBody>
      </p:sp>
      <p:sp>
        <p:nvSpPr>
          <p:cNvPr id="10" name="Freeform 22"/>
          <p:cNvSpPr>
            <a:spLocks noEditPoints="1"/>
          </p:cNvSpPr>
          <p:nvPr/>
        </p:nvSpPr>
        <p:spPr bwMode="black">
          <a:xfrm>
            <a:off x="1878347" y="4212739"/>
            <a:ext cx="1163679" cy="1159361"/>
          </a:xfrm>
          <a:custGeom>
            <a:avLst/>
            <a:gdLst>
              <a:gd name="T0" fmla="*/ 300 w 300"/>
              <a:gd name="T1" fmla="*/ 141 h 300"/>
              <a:gd name="T2" fmla="*/ 285 w 300"/>
              <a:gd name="T3" fmla="*/ 141 h 300"/>
              <a:gd name="T4" fmla="*/ 159 w 300"/>
              <a:gd name="T5" fmla="*/ 15 h 300"/>
              <a:gd name="T6" fmla="*/ 159 w 300"/>
              <a:gd name="T7" fmla="*/ 0 h 300"/>
              <a:gd name="T8" fmla="*/ 141 w 300"/>
              <a:gd name="T9" fmla="*/ 0 h 300"/>
              <a:gd name="T10" fmla="*/ 141 w 300"/>
              <a:gd name="T11" fmla="*/ 15 h 300"/>
              <a:gd name="T12" fmla="*/ 15 w 300"/>
              <a:gd name="T13" fmla="*/ 141 h 300"/>
              <a:gd name="T14" fmla="*/ 0 w 300"/>
              <a:gd name="T15" fmla="*/ 141 h 300"/>
              <a:gd name="T16" fmla="*/ 0 w 300"/>
              <a:gd name="T17" fmla="*/ 159 h 300"/>
              <a:gd name="T18" fmla="*/ 15 w 300"/>
              <a:gd name="T19" fmla="*/ 159 h 300"/>
              <a:gd name="T20" fmla="*/ 141 w 300"/>
              <a:gd name="T21" fmla="*/ 285 h 300"/>
              <a:gd name="T22" fmla="*/ 141 w 300"/>
              <a:gd name="T23" fmla="*/ 300 h 300"/>
              <a:gd name="T24" fmla="*/ 159 w 300"/>
              <a:gd name="T25" fmla="*/ 300 h 300"/>
              <a:gd name="T26" fmla="*/ 159 w 300"/>
              <a:gd name="T27" fmla="*/ 285 h 300"/>
              <a:gd name="T28" fmla="*/ 285 w 300"/>
              <a:gd name="T29" fmla="*/ 159 h 300"/>
              <a:gd name="T30" fmla="*/ 300 w 300"/>
              <a:gd name="T31" fmla="*/ 159 h 300"/>
              <a:gd name="T32" fmla="*/ 300 w 300"/>
              <a:gd name="T33" fmla="*/ 141 h 300"/>
              <a:gd name="T34" fmla="*/ 258 w 300"/>
              <a:gd name="T35" fmla="*/ 141 h 300"/>
              <a:gd name="T36" fmla="*/ 230 w 300"/>
              <a:gd name="T37" fmla="*/ 141 h 300"/>
              <a:gd name="T38" fmla="*/ 159 w 300"/>
              <a:gd name="T39" fmla="*/ 70 h 300"/>
              <a:gd name="T40" fmla="*/ 159 w 300"/>
              <a:gd name="T41" fmla="*/ 42 h 300"/>
              <a:gd name="T42" fmla="*/ 258 w 300"/>
              <a:gd name="T43" fmla="*/ 141 h 300"/>
              <a:gd name="T44" fmla="*/ 141 w 300"/>
              <a:gd name="T45" fmla="*/ 125 h 300"/>
              <a:gd name="T46" fmla="*/ 125 w 300"/>
              <a:gd name="T47" fmla="*/ 141 h 300"/>
              <a:gd name="T48" fmla="*/ 97 w 300"/>
              <a:gd name="T49" fmla="*/ 141 h 300"/>
              <a:gd name="T50" fmla="*/ 141 w 300"/>
              <a:gd name="T51" fmla="*/ 97 h 300"/>
              <a:gd name="T52" fmla="*/ 141 w 300"/>
              <a:gd name="T53" fmla="*/ 125 h 300"/>
              <a:gd name="T54" fmla="*/ 125 w 300"/>
              <a:gd name="T55" fmla="*/ 159 h 300"/>
              <a:gd name="T56" fmla="*/ 141 w 300"/>
              <a:gd name="T57" fmla="*/ 175 h 300"/>
              <a:gd name="T58" fmla="*/ 141 w 300"/>
              <a:gd name="T59" fmla="*/ 203 h 300"/>
              <a:gd name="T60" fmla="*/ 97 w 300"/>
              <a:gd name="T61" fmla="*/ 159 h 300"/>
              <a:gd name="T62" fmla="*/ 125 w 300"/>
              <a:gd name="T63" fmla="*/ 159 h 300"/>
              <a:gd name="T64" fmla="*/ 159 w 300"/>
              <a:gd name="T65" fmla="*/ 175 h 300"/>
              <a:gd name="T66" fmla="*/ 175 w 300"/>
              <a:gd name="T67" fmla="*/ 159 h 300"/>
              <a:gd name="T68" fmla="*/ 203 w 300"/>
              <a:gd name="T69" fmla="*/ 159 h 300"/>
              <a:gd name="T70" fmla="*/ 159 w 300"/>
              <a:gd name="T71" fmla="*/ 203 h 300"/>
              <a:gd name="T72" fmla="*/ 159 w 300"/>
              <a:gd name="T73" fmla="*/ 175 h 300"/>
              <a:gd name="T74" fmla="*/ 175 w 300"/>
              <a:gd name="T75" fmla="*/ 141 h 300"/>
              <a:gd name="T76" fmla="*/ 159 w 300"/>
              <a:gd name="T77" fmla="*/ 125 h 300"/>
              <a:gd name="T78" fmla="*/ 159 w 300"/>
              <a:gd name="T79" fmla="*/ 97 h 300"/>
              <a:gd name="T80" fmla="*/ 203 w 300"/>
              <a:gd name="T81" fmla="*/ 141 h 300"/>
              <a:gd name="T82" fmla="*/ 175 w 300"/>
              <a:gd name="T83" fmla="*/ 141 h 300"/>
              <a:gd name="T84" fmla="*/ 141 w 300"/>
              <a:gd name="T85" fmla="*/ 42 h 300"/>
              <a:gd name="T86" fmla="*/ 141 w 300"/>
              <a:gd name="T87" fmla="*/ 70 h 300"/>
              <a:gd name="T88" fmla="*/ 70 w 300"/>
              <a:gd name="T89" fmla="*/ 141 h 300"/>
              <a:gd name="T90" fmla="*/ 42 w 300"/>
              <a:gd name="T91" fmla="*/ 141 h 300"/>
              <a:gd name="T92" fmla="*/ 141 w 300"/>
              <a:gd name="T93" fmla="*/ 42 h 300"/>
              <a:gd name="T94" fmla="*/ 42 w 300"/>
              <a:gd name="T95" fmla="*/ 159 h 300"/>
              <a:gd name="T96" fmla="*/ 70 w 300"/>
              <a:gd name="T97" fmla="*/ 159 h 300"/>
              <a:gd name="T98" fmla="*/ 141 w 300"/>
              <a:gd name="T99" fmla="*/ 230 h 300"/>
              <a:gd name="T100" fmla="*/ 141 w 300"/>
              <a:gd name="T101" fmla="*/ 258 h 300"/>
              <a:gd name="T102" fmla="*/ 42 w 300"/>
              <a:gd name="T103" fmla="*/ 159 h 300"/>
              <a:gd name="T104" fmla="*/ 159 w 300"/>
              <a:gd name="T105" fmla="*/ 258 h 300"/>
              <a:gd name="T106" fmla="*/ 159 w 300"/>
              <a:gd name="T107" fmla="*/ 230 h 300"/>
              <a:gd name="T108" fmla="*/ 230 w 300"/>
              <a:gd name="T109" fmla="*/ 159 h 300"/>
              <a:gd name="T110" fmla="*/ 258 w 300"/>
              <a:gd name="T111" fmla="*/ 159 h 300"/>
              <a:gd name="T112" fmla="*/ 159 w 300"/>
              <a:gd name="T113" fmla="*/ 258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00" h="300">
                <a:moveTo>
                  <a:pt x="300" y="141"/>
                </a:moveTo>
                <a:cubicBezTo>
                  <a:pt x="285" y="141"/>
                  <a:pt x="285" y="141"/>
                  <a:pt x="285" y="141"/>
                </a:cubicBezTo>
                <a:cubicBezTo>
                  <a:pt x="280" y="74"/>
                  <a:pt x="226" y="20"/>
                  <a:pt x="159" y="15"/>
                </a:cubicBezTo>
                <a:cubicBezTo>
                  <a:pt x="159" y="0"/>
                  <a:pt x="159" y="0"/>
                  <a:pt x="159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15"/>
                  <a:pt x="141" y="15"/>
                  <a:pt x="141" y="15"/>
                </a:cubicBezTo>
                <a:cubicBezTo>
                  <a:pt x="74" y="20"/>
                  <a:pt x="20" y="74"/>
                  <a:pt x="15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9"/>
                  <a:pt x="0" y="159"/>
                  <a:pt x="0" y="159"/>
                </a:cubicBezTo>
                <a:cubicBezTo>
                  <a:pt x="15" y="159"/>
                  <a:pt x="15" y="159"/>
                  <a:pt x="15" y="159"/>
                </a:cubicBezTo>
                <a:cubicBezTo>
                  <a:pt x="20" y="226"/>
                  <a:pt x="74" y="280"/>
                  <a:pt x="141" y="285"/>
                </a:cubicBezTo>
                <a:cubicBezTo>
                  <a:pt x="141" y="300"/>
                  <a:pt x="141" y="300"/>
                  <a:pt x="141" y="300"/>
                </a:cubicBezTo>
                <a:cubicBezTo>
                  <a:pt x="159" y="300"/>
                  <a:pt x="159" y="300"/>
                  <a:pt x="159" y="300"/>
                </a:cubicBezTo>
                <a:cubicBezTo>
                  <a:pt x="159" y="285"/>
                  <a:pt x="159" y="285"/>
                  <a:pt x="159" y="285"/>
                </a:cubicBezTo>
                <a:cubicBezTo>
                  <a:pt x="226" y="280"/>
                  <a:pt x="280" y="226"/>
                  <a:pt x="285" y="159"/>
                </a:cubicBezTo>
                <a:cubicBezTo>
                  <a:pt x="300" y="159"/>
                  <a:pt x="300" y="159"/>
                  <a:pt x="300" y="159"/>
                </a:cubicBezTo>
                <a:lnTo>
                  <a:pt x="300" y="141"/>
                </a:lnTo>
                <a:close/>
                <a:moveTo>
                  <a:pt x="258" y="141"/>
                </a:moveTo>
                <a:cubicBezTo>
                  <a:pt x="230" y="141"/>
                  <a:pt x="230" y="141"/>
                  <a:pt x="230" y="141"/>
                </a:cubicBezTo>
                <a:cubicBezTo>
                  <a:pt x="226" y="103"/>
                  <a:pt x="197" y="74"/>
                  <a:pt x="159" y="7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211" y="47"/>
                  <a:pt x="253" y="89"/>
                  <a:pt x="258" y="141"/>
                </a:cubicBezTo>
                <a:close/>
                <a:moveTo>
                  <a:pt x="141" y="125"/>
                </a:moveTo>
                <a:cubicBezTo>
                  <a:pt x="133" y="127"/>
                  <a:pt x="127" y="133"/>
                  <a:pt x="125" y="141"/>
                </a:cubicBezTo>
                <a:cubicBezTo>
                  <a:pt x="97" y="141"/>
                  <a:pt x="97" y="141"/>
                  <a:pt x="97" y="141"/>
                </a:cubicBezTo>
                <a:cubicBezTo>
                  <a:pt x="101" y="118"/>
                  <a:pt x="118" y="101"/>
                  <a:pt x="141" y="97"/>
                </a:cubicBezTo>
                <a:lnTo>
                  <a:pt x="141" y="125"/>
                </a:lnTo>
                <a:close/>
                <a:moveTo>
                  <a:pt x="125" y="159"/>
                </a:moveTo>
                <a:cubicBezTo>
                  <a:pt x="127" y="167"/>
                  <a:pt x="133" y="173"/>
                  <a:pt x="141" y="175"/>
                </a:cubicBezTo>
                <a:cubicBezTo>
                  <a:pt x="141" y="203"/>
                  <a:pt x="141" y="203"/>
                  <a:pt x="141" y="203"/>
                </a:cubicBezTo>
                <a:cubicBezTo>
                  <a:pt x="118" y="199"/>
                  <a:pt x="101" y="182"/>
                  <a:pt x="97" y="159"/>
                </a:cubicBezTo>
                <a:lnTo>
                  <a:pt x="125" y="159"/>
                </a:lnTo>
                <a:close/>
                <a:moveTo>
                  <a:pt x="159" y="175"/>
                </a:moveTo>
                <a:cubicBezTo>
                  <a:pt x="167" y="173"/>
                  <a:pt x="173" y="167"/>
                  <a:pt x="175" y="159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199" y="182"/>
                  <a:pt x="182" y="199"/>
                  <a:pt x="159" y="203"/>
                </a:cubicBezTo>
                <a:lnTo>
                  <a:pt x="159" y="175"/>
                </a:lnTo>
                <a:close/>
                <a:moveTo>
                  <a:pt x="175" y="141"/>
                </a:moveTo>
                <a:cubicBezTo>
                  <a:pt x="173" y="133"/>
                  <a:pt x="167" y="127"/>
                  <a:pt x="159" y="125"/>
                </a:cubicBezTo>
                <a:cubicBezTo>
                  <a:pt x="159" y="97"/>
                  <a:pt x="159" y="97"/>
                  <a:pt x="159" y="97"/>
                </a:cubicBezTo>
                <a:cubicBezTo>
                  <a:pt x="182" y="101"/>
                  <a:pt x="199" y="118"/>
                  <a:pt x="203" y="141"/>
                </a:cubicBezTo>
                <a:lnTo>
                  <a:pt x="175" y="141"/>
                </a:lnTo>
                <a:close/>
                <a:moveTo>
                  <a:pt x="141" y="42"/>
                </a:moveTo>
                <a:cubicBezTo>
                  <a:pt x="141" y="70"/>
                  <a:pt x="141" y="70"/>
                  <a:pt x="141" y="70"/>
                </a:cubicBezTo>
                <a:cubicBezTo>
                  <a:pt x="103" y="74"/>
                  <a:pt x="74" y="103"/>
                  <a:pt x="70" y="141"/>
                </a:cubicBezTo>
                <a:cubicBezTo>
                  <a:pt x="42" y="141"/>
                  <a:pt x="42" y="141"/>
                  <a:pt x="42" y="141"/>
                </a:cubicBezTo>
                <a:cubicBezTo>
                  <a:pt x="47" y="89"/>
                  <a:pt x="89" y="47"/>
                  <a:pt x="141" y="42"/>
                </a:cubicBezTo>
                <a:close/>
                <a:moveTo>
                  <a:pt x="42" y="159"/>
                </a:moveTo>
                <a:cubicBezTo>
                  <a:pt x="70" y="159"/>
                  <a:pt x="70" y="159"/>
                  <a:pt x="70" y="159"/>
                </a:cubicBezTo>
                <a:cubicBezTo>
                  <a:pt x="74" y="197"/>
                  <a:pt x="103" y="226"/>
                  <a:pt x="141" y="230"/>
                </a:cubicBezTo>
                <a:cubicBezTo>
                  <a:pt x="141" y="258"/>
                  <a:pt x="141" y="258"/>
                  <a:pt x="141" y="258"/>
                </a:cubicBezTo>
                <a:cubicBezTo>
                  <a:pt x="89" y="253"/>
                  <a:pt x="47" y="211"/>
                  <a:pt x="42" y="159"/>
                </a:cubicBezTo>
                <a:close/>
                <a:moveTo>
                  <a:pt x="159" y="258"/>
                </a:moveTo>
                <a:cubicBezTo>
                  <a:pt x="159" y="230"/>
                  <a:pt x="159" y="230"/>
                  <a:pt x="159" y="230"/>
                </a:cubicBezTo>
                <a:cubicBezTo>
                  <a:pt x="197" y="226"/>
                  <a:pt x="226" y="197"/>
                  <a:pt x="230" y="159"/>
                </a:cubicBezTo>
                <a:cubicBezTo>
                  <a:pt x="258" y="159"/>
                  <a:pt x="258" y="159"/>
                  <a:pt x="258" y="159"/>
                </a:cubicBezTo>
                <a:cubicBezTo>
                  <a:pt x="253" y="211"/>
                  <a:pt x="211" y="253"/>
                  <a:pt x="159" y="2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305" tIns="41153" rIns="82305" bIns="41153" numCol="1" anchor="t" anchorCtr="0" compatLnSpc="1"/>
          <a:lstStyle/>
          <a:p>
            <a:endParaRPr lang="en-US" sz="1200"/>
          </a:p>
        </p:txBody>
      </p:sp>
      <p:sp>
        <p:nvSpPr>
          <p:cNvPr id="7" name="文本框 6"/>
          <p:cNvSpPr txBox="1"/>
          <p:nvPr/>
        </p:nvSpPr>
        <p:spPr>
          <a:xfrm>
            <a:off x="1159510" y="5504815"/>
            <a:ext cx="66395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1615 0.53865 L 0.00638 0.555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33" y="8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7 0.00857 L -0.00117 0.5564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273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-0.01666 L 0.0013 -0.8150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" y="-3993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006 -0.01019 L -0.74193 -0.0101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94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2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3276995" y="3429000"/>
            <a:ext cx="6905767" cy="27568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09934" y="-2200747"/>
            <a:ext cx="3016156" cy="162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5th</a:t>
            </a:r>
            <a:endParaRPr lang="en-US" altLang="zh-CN" sz="4400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67084" y="8954648"/>
            <a:ext cx="3016156" cy="2756849"/>
          </a:xfrm>
          <a:prstGeom prst="rect">
            <a:avLst/>
          </a:prstGeom>
          <a:solidFill>
            <a:srgbClr val="3BBE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230806" y="-2212053"/>
            <a:ext cx="6905767" cy="1626094"/>
          </a:xfrm>
          <a:prstGeom prst="rect">
            <a:avLst/>
          </a:prstGeom>
          <a:solidFill>
            <a:srgbClr val="3BBE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</a:t>
            </a:r>
            <a:r>
              <a:rPr lang="zh-CN" altLang="en-US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函数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4537879" y="3965944"/>
            <a:ext cx="6291619" cy="1623503"/>
          </a:xfrm>
          <a:prstGeom prst="rect">
            <a:avLst/>
          </a:prstGeom>
          <a:noFill/>
        </p:spPr>
        <p:txBody>
          <a:bodyPr wrap="square" lIns="68571" tIns="68571" rIns="68571" bIns="68571" rtlCol="0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VLOOKUP(</a:t>
            </a:r>
            <a:r>
              <a:rPr lang="zh-CN" altLang="en-US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查找值，查找区域，对应查找值在查找区域的列数，查找类型</a:t>
            </a: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2000" b="1" dirty="0">
              <a:solidFill>
                <a:schemeClr val="tx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MATCH(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查找值，查找区域</a:t>
            </a: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查找类型</a:t>
            </a: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2000" b="1" dirty="0">
              <a:solidFill>
                <a:schemeClr val="tx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INDEX(</a:t>
            </a:r>
            <a:r>
              <a:rPr lang="zh-CN" altLang="en-US" sz="2000" b="1" dirty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查找</a:t>
            </a:r>
            <a:r>
              <a:rPr lang="zh-CN" altLang="en-US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区域，行数，列数</a:t>
            </a:r>
            <a:r>
              <a:rPr lang="en-US" altLang="zh-CN" sz="2000" b="1" dirty="0" smtClean="0">
                <a:solidFill>
                  <a:schemeClr val="tx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2000" b="1" dirty="0">
              <a:solidFill>
                <a:schemeClr val="tx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endParaRPr lang="en-US" altLang="zh-CN" sz="1500" dirty="0">
              <a:solidFill>
                <a:schemeClr val="tx1">
                  <a:alpha val="99000"/>
                </a:schemeClr>
              </a:solidFill>
            </a:endParaRPr>
          </a:p>
        </p:txBody>
      </p:sp>
      <p:sp>
        <p:nvSpPr>
          <p:cNvPr id="11" name="Freeform 6"/>
          <p:cNvSpPr>
            <a:spLocks noEditPoints="1"/>
          </p:cNvSpPr>
          <p:nvPr/>
        </p:nvSpPr>
        <p:spPr bwMode="auto">
          <a:xfrm>
            <a:off x="-458368" y="1688686"/>
            <a:ext cx="251319" cy="372016"/>
          </a:xfrm>
          <a:custGeom>
            <a:avLst/>
            <a:gdLst>
              <a:gd name="T0" fmla="*/ 0 w 729"/>
              <a:gd name="T1" fmla="*/ 1079 h 1079"/>
              <a:gd name="T2" fmla="*/ 729 w 729"/>
              <a:gd name="T3" fmla="*/ 0 h 1079"/>
              <a:gd name="T4" fmla="*/ 316 w 729"/>
              <a:gd name="T5" fmla="*/ 948 h 1079"/>
              <a:gd name="T6" fmla="*/ 189 w 729"/>
              <a:gd name="T7" fmla="*/ 1007 h 1079"/>
              <a:gd name="T8" fmla="*/ 131 w 729"/>
              <a:gd name="T9" fmla="*/ 890 h 1079"/>
              <a:gd name="T10" fmla="*/ 257 w 729"/>
              <a:gd name="T11" fmla="*/ 831 h 1079"/>
              <a:gd name="T12" fmla="*/ 316 w 729"/>
              <a:gd name="T13" fmla="*/ 948 h 1079"/>
              <a:gd name="T14" fmla="*/ 257 w 729"/>
              <a:gd name="T15" fmla="*/ 766 h 1079"/>
              <a:gd name="T16" fmla="*/ 131 w 729"/>
              <a:gd name="T17" fmla="*/ 707 h 1079"/>
              <a:gd name="T18" fmla="*/ 189 w 729"/>
              <a:gd name="T19" fmla="*/ 591 h 1079"/>
              <a:gd name="T20" fmla="*/ 316 w 729"/>
              <a:gd name="T21" fmla="*/ 649 h 1079"/>
              <a:gd name="T22" fmla="*/ 316 w 729"/>
              <a:gd name="T23" fmla="*/ 469 h 1079"/>
              <a:gd name="T24" fmla="*/ 189 w 729"/>
              <a:gd name="T25" fmla="*/ 528 h 1079"/>
              <a:gd name="T26" fmla="*/ 131 w 729"/>
              <a:gd name="T27" fmla="*/ 411 h 1079"/>
              <a:gd name="T28" fmla="*/ 257 w 729"/>
              <a:gd name="T29" fmla="*/ 353 h 1079"/>
              <a:gd name="T30" fmla="*/ 316 w 729"/>
              <a:gd name="T31" fmla="*/ 469 h 1079"/>
              <a:gd name="T32" fmla="*/ 257 w 729"/>
              <a:gd name="T33" fmla="*/ 272 h 1079"/>
              <a:gd name="T34" fmla="*/ 131 w 729"/>
              <a:gd name="T35" fmla="*/ 214 h 1079"/>
              <a:gd name="T36" fmla="*/ 189 w 729"/>
              <a:gd name="T37" fmla="*/ 97 h 1079"/>
              <a:gd name="T38" fmla="*/ 316 w 729"/>
              <a:gd name="T39" fmla="*/ 156 h 1079"/>
              <a:gd name="T40" fmla="*/ 576 w 729"/>
              <a:gd name="T41" fmla="*/ 948 h 1079"/>
              <a:gd name="T42" fmla="*/ 449 w 729"/>
              <a:gd name="T43" fmla="*/ 1007 h 1079"/>
              <a:gd name="T44" fmla="*/ 391 w 729"/>
              <a:gd name="T45" fmla="*/ 890 h 1079"/>
              <a:gd name="T46" fmla="*/ 518 w 729"/>
              <a:gd name="T47" fmla="*/ 831 h 1079"/>
              <a:gd name="T48" fmla="*/ 576 w 729"/>
              <a:gd name="T49" fmla="*/ 948 h 1079"/>
              <a:gd name="T50" fmla="*/ 518 w 729"/>
              <a:gd name="T51" fmla="*/ 766 h 1079"/>
              <a:gd name="T52" fmla="*/ 391 w 729"/>
              <a:gd name="T53" fmla="*/ 707 h 1079"/>
              <a:gd name="T54" fmla="*/ 449 w 729"/>
              <a:gd name="T55" fmla="*/ 591 h 1079"/>
              <a:gd name="T56" fmla="*/ 576 w 729"/>
              <a:gd name="T57" fmla="*/ 649 h 1079"/>
              <a:gd name="T58" fmla="*/ 576 w 729"/>
              <a:gd name="T59" fmla="*/ 469 h 1079"/>
              <a:gd name="T60" fmla="*/ 449 w 729"/>
              <a:gd name="T61" fmla="*/ 528 h 1079"/>
              <a:gd name="T62" fmla="*/ 391 w 729"/>
              <a:gd name="T63" fmla="*/ 411 h 1079"/>
              <a:gd name="T64" fmla="*/ 518 w 729"/>
              <a:gd name="T65" fmla="*/ 353 h 1079"/>
              <a:gd name="T66" fmla="*/ 576 w 729"/>
              <a:gd name="T67" fmla="*/ 469 h 1079"/>
              <a:gd name="T68" fmla="*/ 518 w 729"/>
              <a:gd name="T69" fmla="*/ 272 h 1079"/>
              <a:gd name="T70" fmla="*/ 391 w 729"/>
              <a:gd name="T71" fmla="*/ 214 h 1079"/>
              <a:gd name="T72" fmla="*/ 449 w 729"/>
              <a:gd name="T73" fmla="*/ 97 h 1079"/>
              <a:gd name="T74" fmla="*/ 576 w 729"/>
              <a:gd name="T75" fmla="*/ 156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9" h="1079">
                <a:moveTo>
                  <a:pt x="0" y="0"/>
                </a:moveTo>
                <a:cubicBezTo>
                  <a:pt x="0" y="1079"/>
                  <a:pt x="0" y="1079"/>
                  <a:pt x="0" y="1079"/>
                </a:cubicBezTo>
                <a:cubicBezTo>
                  <a:pt x="729" y="1079"/>
                  <a:pt x="729" y="1079"/>
                  <a:pt x="729" y="1079"/>
                </a:cubicBezTo>
                <a:cubicBezTo>
                  <a:pt x="729" y="0"/>
                  <a:pt x="729" y="0"/>
                  <a:pt x="729" y="0"/>
                </a:cubicBezTo>
                <a:lnTo>
                  <a:pt x="0" y="0"/>
                </a:lnTo>
                <a:close/>
                <a:moveTo>
                  <a:pt x="316" y="948"/>
                </a:moveTo>
                <a:cubicBezTo>
                  <a:pt x="316" y="980"/>
                  <a:pt x="290" y="1007"/>
                  <a:pt x="257" y="1007"/>
                </a:cubicBezTo>
                <a:cubicBezTo>
                  <a:pt x="189" y="1007"/>
                  <a:pt x="189" y="1007"/>
                  <a:pt x="189" y="1007"/>
                </a:cubicBezTo>
                <a:cubicBezTo>
                  <a:pt x="157" y="1007"/>
                  <a:pt x="131" y="980"/>
                  <a:pt x="131" y="948"/>
                </a:cubicBezTo>
                <a:cubicBezTo>
                  <a:pt x="131" y="890"/>
                  <a:pt x="131" y="890"/>
                  <a:pt x="131" y="890"/>
                </a:cubicBezTo>
                <a:cubicBezTo>
                  <a:pt x="131" y="858"/>
                  <a:pt x="157" y="831"/>
                  <a:pt x="189" y="831"/>
                </a:cubicBezTo>
                <a:cubicBezTo>
                  <a:pt x="257" y="831"/>
                  <a:pt x="257" y="831"/>
                  <a:pt x="257" y="831"/>
                </a:cubicBezTo>
                <a:cubicBezTo>
                  <a:pt x="290" y="831"/>
                  <a:pt x="316" y="858"/>
                  <a:pt x="316" y="890"/>
                </a:cubicBezTo>
                <a:lnTo>
                  <a:pt x="316" y="948"/>
                </a:lnTo>
                <a:close/>
                <a:moveTo>
                  <a:pt x="316" y="707"/>
                </a:moveTo>
                <a:cubicBezTo>
                  <a:pt x="316" y="740"/>
                  <a:pt x="290" y="766"/>
                  <a:pt x="257" y="766"/>
                </a:cubicBezTo>
                <a:cubicBezTo>
                  <a:pt x="189" y="766"/>
                  <a:pt x="189" y="766"/>
                  <a:pt x="189" y="766"/>
                </a:cubicBezTo>
                <a:cubicBezTo>
                  <a:pt x="157" y="766"/>
                  <a:pt x="131" y="740"/>
                  <a:pt x="131" y="707"/>
                </a:cubicBezTo>
                <a:cubicBezTo>
                  <a:pt x="131" y="649"/>
                  <a:pt x="131" y="649"/>
                  <a:pt x="131" y="649"/>
                </a:cubicBezTo>
                <a:cubicBezTo>
                  <a:pt x="131" y="617"/>
                  <a:pt x="157" y="591"/>
                  <a:pt x="189" y="591"/>
                </a:cubicBezTo>
                <a:cubicBezTo>
                  <a:pt x="257" y="591"/>
                  <a:pt x="257" y="591"/>
                  <a:pt x="257" y="591"/>
                </a:cubicBezTo>
                <a:cubicBezTo>
                  <a:pt x="290" y="591"/>
                  <a:pt x="316" y="617"/>
                  <a:pt x="316" y="649"/>
                </a:cubicBezTo>
                <a:lnTo>
                  <a:pt x="316" y="707"/>
                </a:lnTo>
                <a:close/>
                <a:moveTo>
                  <a:pt x="316" y="469"/>
                </a:moveTo>
                <a:cubicBezTo>
                  <a:pt x="316" y="501"/>
                  <a:pt x="290" y="528"/>
                  <a:pt x="257" y="528"/>
                </a:cubicBezTo>
                <a:cubicBezTo>
                  <a:pt x="189" y="528"/>
                  <a:pt x="189" y="528"/>
                  <a:pt x="189" y="528"/>
                </a:cubicBezTo>
                <a:cubicBezTo>
                  <a:pt x="157" y="528"/>
                  <a:pt x="131" y="501"/>
                  <a:pt x="131" y="469"/>
                </a:cubicBezTo>
                <a:cubicBezTo>
                  <a:pt x="131" y="411"/>
                  <a:pt x="131" y="411"/>
                  <a:pt x="131" y="411"/>
                </a:cubicBezTo>
                <a:cubicBezTo>
                  <a:pt x="131" y="379"/>
                  <a:pt x="157" y="353"/>
                  <a:pt x="189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90" y="353"/>
                  <a:pt x="316" y="379"/>
                  <a:pt x="316" y="411"/>
                </a:cubicBezTo>
                <a:lnTo>
                  <a:pt x="316" y="469"/>
                </a:lnTo>
                <a:close/>
                <a:moveTo>
                  <a:pt x="316" y="214"/>
                </a:moveTo>
                <a:cubicBezTo>
                  <a:pt x="316" y="246"/>
                  <a:pt x="290" y="272"/>
                  <a:pt x="257" y="272"/>
                </a:cubicBezTo>
                <a:cubicBezTo>
                  <a:pt x="189" y="272"/>
                  <a:pt x="189" y="272"/>
                  <a:pt x="189" y="272"/>
                </a:cubicBezTo>
                <a:cubicBezTo>
                  <a:pt x="157" y="272"/>
                  <a:pt x="131" y="246"/>
                  <a:pt x="131" y="214"/>
                </a:cubicBezTo>
                <a:cubicBezTo>
                  <a:pt x="131" y="156"/>
                  <a:pt x="131" y="156"/>
                  <a:pt x="131" y="156"/>
                </a:cubicBezTo>
                <a:cubicBezTo>
                  <a:pt x="131" y="123"/>
                  <a:pt x="157" y="97"/>
                  <a:pt x="189" y="97"/>
                </a:cubicBezTo>
                <a:cubicBezTo>
                  <a:pt x="257" y="97"/>
                  <a:pt x="257" y="97"/>
                  <a:pt x="257" y="97"/>
                </a:cubicBezTo>
                <a:cubicBezTo>
                  <a:pt x="290" y="97"/>
                  <a:pt x="316" y="123"/>
                  <a:pt x="316" y="156"/>
                </a:cubicBezTo>
                <a:lnTo>
                  <a:pt x="316" y="214"/>
                </a:lnTo>
                <a:close/>
                <a:moveTo>
                  <a:pt x="576" y="948"/>
                </a:moveTo>
                <a:cubicBezTo>
                  <a:pt x="576" y="980"/>
                  <a:pt x="550" y="1007"/>
                  <a:pt x="518" y="1007"/>
                </a:cubicBezTo>
                <a:cubicBezTo>
                  <a:pt x="449" y="1007"/>
                  <a:pt x="449" y="1007"/>
                  <a:pt x="449" y="1007"/>
                </a:cubicBezTo>
                <a:cubicBezTo>
                  <a:pt x="417" y="1007"/>
                  <a:pt x="391" y="980"/>
                  <a:pt x="391" y="948"/>
                </a:cubicBezTo>
                <a:cubicBezTo>
                  <a:pt x="391" y="890"/>
                  <a:pt x="391" y="890"/>
                  <a:pt x="391" y="890"/>
                </a:cubicBezTo>
                <a:cubicBezTo>
                  <a:pt x="391" y="858"/>
                  <a:pt x="417" y="831"/>
                  <a:pt x="449" y="831"/>
                </a:cubicBezTo>
                <a:cubicBezTo>
                  <a:pt x="518" y="831"/>
                  <a:pt x="518" y="831"/>
                  <a:pt x="518" y="831"/>
                </a:cubicBezTo>
                <a:cubicBezTo>
                  <a:pt x="550" y="831"/>
                  <a:pt x="576" y="858"/>
                  <a:pt x="576" y="890"/>
                </a:cubicBezTo>
                <a:lnTo>
                  <a:pt x="576" y="948"/>
                </a:lnTo>
                <a:close/>
                <a:moveTo>
                  <a:pt x="576" y="707"/>
                </a:moveTo>
                <a:cubicBezTo>
                  <a:pt x="576" y="740"/>
                  <a:pt x="550" y="766"/>
                  <a:pt x="518" y="766"/>
                </a:cubicBezTo>
                <a:cubicBezTo>
                  <a:pt x="449" y="766"/>
                  <a:pt x="449" y="766"/>
                  <a:pt x="449" y="766"/>
                </a:cubicBezTo>
                <a:cubicBezTo>
                  <a:pt x="417" y="766"/>
                  <a:pt x="391" y="740"/>
                  <a:pt x="391" y="707"/>
                </a:cubicBezTo>
                <a:cubicBezTo>
                  <a:pt x="391" y="649"/>
                  <a:pt x="391" y="649"/>
                  <a:pt x="391" y="649"/>
                </a:cubicBezTo>
                <a:cubicBezTo>
                  <a:pt x="391" y="617"/>
                  <a:pt x="417" y="591"/>
                  <a:pt x="449" y="591"/>
                </a:cubicBezTo>
                <a:cubicBezTo>
                  <a:pt x="518" y="591"/>
                  <a:pt x="518" y="591"/>
                  <a:pt x="518" y="591"/>
                </a:cubicBezTo>
                <a:cubicBezTo>
                  <a:pt x="550" y="591"/>
                  <a:pt x="576" y="617"/>
                  <a:pt x="576" y="649"/>
                </a:cubicBezTo>
                <a:lnTo>
                  <a:pt x="576" y="707"/>
                </a:lnTo>
                <a:close/>
                <a:moveTo>
                  <a:pt x="576" y="469"/>
                </a:moveTo>
                <a:cubicBezTo>
                  <a:pt x="576" y="501"/>
                  <a:pt x="550" y="528"/>
                  <a:pt x="518" y="528"/>
                </a:cubicBezTo>
                <a:cubicBezTo>
                  <a:pt x="449" y="528"/>
                  <a:pt x="449" y="528"/>
                  <a:pt x="449" y="528"/>
                </a:cubicBezTo>
                <a:cubicBezTo>
                  <a:pt x="417" y="528"/>
                  <a:pt x="391" y="501"/>
                  <a:pt x="391" y="469"/>
                </a:cubicBezTo>
                <a:cubicBezTo>
                  <a:pt x="391" y="411"/>
                  <a:pt x="391" y="411"/>
                  <a:pt x="391" y="411"/>
                </a:cubicBezTo>
                <a:cubicBezTo>
                  <a:pt x="391" y="379"/>
                  <a:pt x="417" y="353"/>
                  <a:pt x="449" y="353"/>
                </a:cubicBezTo>
                <a:cubicBezTo>
                  <a:pt x="518" y="353"/>
                  <a:pt x="518" y="353"/>
                  <a:pt x="518" y="353"/>
                </a:cubicBezTo>
                <a:cubicBezTo>
                  <a:pt x="550" y="353"/>
                  <a:pt x="576" y="379"/>
                  <a:pt x="576" y="411"/>
                </a:cubicBezTo>
                <a:lnTo>
                  <a:pt x="576" y="469"/>
                </a:lnTo>
                <a:close/>
                <a:moveTo>
                  <a:pt x="576" y="214"/>
                </a:moveTo>
                <a:cubicBezTo>
                  <a:pt x="576" y="246"/>
                  <a:pt x="550" y="272"/>
                  <a:pt x="518" y="272"/>
                </a:cubicBezTo>
                <a:cubicBezTo>
                  <a:pt x="449" y="272"/>
                  <a:pt x="449" y="272"/>
                  <a:pt x="449" y="272"/>
                </a:cubicBezTo>
                <a:cubicBezTo>
                  <a:pt x="417" y="272"/>
                  <a:pt x="391" y="246"/>
                  <a:pt x="391" y="214"/>
                </a:cubicBezTo>
                <a:cubicBezTo>
                  <a:pt x="391" y="156"/>
                  <a:pt x="391" y="156"/>
                  <a:pt x="391" y="156"/>
                </a:cubicBezTo>
                <a:cubicBezTo>
                  <a:pt x="391" y="123"/>
                  <a:pt x="417" y="97"/>
                  <a:pt x="449" y="97"/>
                </a:cubicBezTo>
                <a:cubicBezTo>
                  <a:pt x="518" y="97"/>
                  <a:pt x="518" y="97"/>
                  <a:pt x="518" y="97"/>
                </a:cubicBezTo>
                <a:cubicBezTo>
                  <a:pt x="550" y="97"/>
                  <a:pt x="576" y="123"/>
                  <a:pt x="576" y="156"/>
                </a:cubicBezTo>
                <a:lnTo>
                  <a:pt x="576" y="2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683895"/>
            <a:endParaRPr lang="en-US" sz="1300" dirty="0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60098" y="3708401"/>
            <a:ext cx="1830127" cy="18810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/>
              <a:t>23:10</a:t>
            </a:r>
            <a:endParaRPr lang="zh-CN" alt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1615 0.53865 L 0.00638 0.555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33" y="8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7 0.00857 L -0.00117 0.5564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273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-0.01666 L 0.0013 -0.8150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" y="-3993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006 -0.01019 L -0.74193 -0.0101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94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2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/>
          <p:nvPr/>
        </p:nvSpPr>
        <p:spPr bwMode="auto">
          <a:xfrm>
            <a:off x="2363372" y="2475915"/>
            <a:ext cx="8117059" cy="202574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45720" rIns="45720" bIns="45720" numCol="1" spcCol="0" rtlCol="0" fromWordArt="0" anchor="ctr" anchorCtr="0" forceAA="0" compatLnSpc="1">
            <a:noAutofit/>
          </a:bodyPr>
          <a:lstStyle/>
          <a:p>
            <a:pPr algn="ctr" eaLnBrk="0" hangingPunct="0"/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的基本操作</a:t>
            </a:r>
            <a:endParaRPr lang="en-US" altLang="zh-CN" sz="3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24480" y="5159375"/>
            <a:ext cx="64103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603"/>
            <a:ext cx="12192000" cy="6858000"/>
          </a:xfrm>
          <a:prstGeom prst="rect">
            <a:avLst/>
          </a:prstGeom>
        </p:spPr>
      </p:pic>
      <p:sp>
        <p:nvSpPr>
          <p:cNvPr id="4" name="Green"/>
          <p:cNvSpPr/>
          <p:nvPr/>
        </p:nvSpPr>
        <p:spPr bwMode="auto">
          <a:xfrm>
            <a:off x="8231699" y="-3156"/>
            <a:ext cx="1461250" cy="2035157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68583" tIns="34292" rIns="68583" bIns="34292" numCol="1" rtlCol="0" anchor="ctr" anchorCtr="0" compatLnSpc="1"/>
          <a:lstStyle/>
          <a:p>
            <a:pPr algn="ctr" defTabSz="68516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 smtClean="0">
                <a:solidFill>
                  <a:schemeClr val="bg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定位</a:t>
            </a:r>
            <a:endParaRPr lang="en-US" sz="2400" dirty="0">
              <a:solidFill>
                <a:schemeClr val="bg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5" name="Red"/>
          <p:cNvSpPr/>
          <p:nvPr/>
        </p:nvSpPr>
        <p:spPr bwMode="auto">
          <a:xfrm>
            <a:off x="8231699" y="2070100"/>
            <a:ext cx="3407851" cy="1409644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68583" tIns="34292" rIns="68583" bIns="34292" numCol="1" rtlCol="0" anchor="ctr" anchorCtr="0" compatLnSpc="1"/>
          <a:lstStyle/>
          <a:p>
            <a:pPr algn="ctr" defTabSz="68516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 smtClean="0">
                <a:solidFill>
                  <a:schemeClr val="bg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绝对引用与相对引用</a:t>
            </a:r>
            <a:endParaRPr lang="en-US" sz="2400" dirty="0">
              <a:solidFill>
                <a:schemeClr val="bg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6" name="Yellow"/>
          <p:cNvSpPr/>
          <p:nvPr/>
        </p:nvSpPr>
        <p:spPr bwMode="auto">
          <a:xfrm>
            <a:off x="6251265" y="2070100"/>
            <a:ext cx="1943072" cy="1423167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68583" tIns="34292" rIns="68583" bIns="34292" numCol="1" rtlCol="0" anchor="ctr" anchorCtr="0" compatLnSpc="1"/>
          <a:lstStyle/>
          <a:p>
            <a:pPr algn="ctr" defTabSz="68516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 smtClean="0">
                <a:solidFill>
                  <a:schemeClr val="bg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粘贴</a:t>
            </a:r>
            <a:endParaRPr lang="en-US" altLang="zh-CN" sz="2400" dirty="0" smtClean="0">
              <a:solidFill>
                <a:schemeClr val="bg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7" name="Orange"/>
          <p:cNvSpPr/>
          <p:nvPr/>
        </p:nvSpPr>
        <p:spPr bwMode="auto">
          <a:xfrm>
            <a:off x="6247736" y="0"/>
            <a:ext cx="1961412" cy="2032001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68583" tIns="34292" rIns="68583" bIns="34292" numCol="1" rtlCol="0" anchor="ctr" anchorCtr="0" compatLnSpc="1"/>
          <a:lstStyle/>
          <a:p>
            <a:pPr algn="ctr" defTabSz="685165"/>
            <a:r>
              <a:rPr lang="zh-CN" altLang="en-US" sz="2400" dirty="0" smtClean="0">
                <a:solidFill>
                  <a:schemeClr val="bg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排序</a:t>
            </a:r>
            <a:endParaRPr lang="en-US" sz="2400" dirty="0">
              <a:solidFill>
                <a:schemeClr val="bg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8" name="Light Blue"/>
          <p:cNvSpPr/>
          <p:nvPr/>
        </p:nvSpPr>
        <p:spPr bwMode="auto">
          <a:xfrm>
            <a:off x="9715500" y="0"/>
            <a:ext cx="1938861" cy="203200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68583" tIns="34292" rIns="68583" bIns="34292" numCol="1" rtlCol="0" anchor="ctr" anchorCtr="0" compatLnSpc="1"/>
          <a:lstStyle/>
          <a:p>
            <a:pPr algn="ctr" defTabSz="685165"/>
            <a:r>
              <a:rPr lang="zh-CN" altLang="en-US" sz="2400" dirty="0" smtClean="0">
                <a:solidFill>
                  <a:schemeClr val="bg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筛选</a:t>
            </a:r>
            <a:endParaRPr lang="en-US" sz="2400" dirty="0">
              <a:solidFill>
                <a:schemeClr val="bg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9" name="Green"/>
          <p:cNvSpPr/>
          <p:nvPr/>
        </p:nvSpPr>
        <p:spPr bwMode="auto">
          <a:xfrm>
            <a:off x="11676912" y="1"/>
            <a:ext cx="515088" cy="2032000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68583" tIns="34292" rIns="68583" bIns="34292" numCol="1" rtlCol="0" anchor="ctr" anchorCtr="0" compatLnSpc="1"/>
          <a:lstStyle/>
          <a:p>
            <a:pPr algn="ctr" defTabSz="68516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bg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0" name="Red"/>
          <p:cNvSpPr/>
          <p:nvPr/>
        </p:nvSpPr>
        <p:spPr bwMode="auto">
          <a:xfrm>
            <a:off x="6242967" y="3517843"/>
            <a:ext cx="3902740" cy="1608998"/>
          </a:xfrm>
          <a:prstGeom prst="roundRect">
            <a:avLst>
              <a:gd name="adj" fmla="val 0"/>
            </a:avLst>
          </a:prstGeom>
          <a:solidFill>
            <a:srgbClr val="7030A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68583" tIns="34292" rIns="68583" bIns="34292" numCol="1" rtlCol="0" anchor="ctr" anchorCtr="0" compatLnSpc="1"/>
          <a:lstStyle/>
          <a:p>
            <a:pPr algn="ctr" defTabSz="68516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 smtClean="0">
                <a:solidFill>
                  <a:schemeClr val="bg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排序与筛选</a:t>
            </a:r>
            <a:endParaRPr lang="en-US" sz="2400" dirty="0">
              <a:solidFill>
                <a:schemeClr val="bg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1" name="Orange"/>
          <p:cNvSpPr/>
          <p:nvPr/>
        </p:nvSpPr>
        <p:spPr bwMode="auto">
          <a:xfrm>
            <a:off x="11676912" y="3493267"/>
            <a:ext cx="515088" cy="1647097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68583" tIns="34292" rIns="68583" bIns="34292" numCol="1" rtlCol="0" anchor="ctr" anchorCtr="0" compatLnSpc="1"/>
          <a:lstStyle/>
          <a:p>
            <a:pPr algn="ctr" defTabSz="685165"/>
            <a:endParaRPr lang="en-US" sz="2400" dirty="0">
              <a:solidFill>
                <a:schemeClr val="bg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2" name="Yellow"/>
          <p:cNvSpPr/>
          <p:nvPr/>
        </p:nvSpPr>
        <p:spPr bwMode="auto">
          <a:xfrm>
            <a:off x="10187838" y="3531366"/>
            <a:ext cx="1451712" cy="1608998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68583" tIns="34292" rIns="68583" bIns="34292" numCol="1" rtlCol="0" anchor="ctr" anchorCtr="0" compatLnSpc="1"/>
          <a:lstStyle/>
          <a:p>
            <a:pPr algn="ctr" defTabSz="68516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 smtClean="0">
                <a:solidFill>
                  <a:schemeClr val="bg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快捷键</a:t>
            </a:r>
            <a:endParaRPr lang="en-US" sz="2400" dirty="0">
              <a:solidFill>
                <a:schemeClr val="bg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3" name="Orange"/>
          <p:cNvSpPr/>
          <p:nvPr/>
        </p:nvSpPr>
        <p:spPr bwMode="auto">
          <a:xfrm>
            <a:off x="11676912" y="2078413"/>
            <a:ext cx="515088" cy="1368442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68583" tIns="34292" rIns="68583" bIns="34292" numCol="1" rtlCol="0" anchor="ctr" anchorCtr="0" compatLnSpc="1"/>
          <a:lstStyle/>
          <a:p>
            <a:pPr algn="ctr" defTabSz="685165"/>
            <a:endParaRPr lang="en-US" sz="2400" dirty="0">
              <a:solidFill>
                <a:schemeClr val="bg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4" name="Orange"/>
          <p:cNvSpPr/>
          <p:nvPr/>
        </p:nvSpPr>
        <p:spPr bwMode="auto">
          <a:xfrm>
            <a:off x="6247736" y="5178463"/>
            <a:ext cx="2336515" cy="1668934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68583" tIns="34292" rIns="68583" bIns="34292" numCol="1" rtlCol="0" anchor="b" anchorCtr="0" compatLnSpc="1"/>
          <a:lstStyle/>
          <a:p>
            <a:pPr algn="ctr" defTabSz="685165"/>
            <a:r>
              <a:rPr lang="zh-CN" altLang="en-US" sz="2400" dirty="0" smtClean="0">
                <a:solidFill>
                  <a:schemeClr val="bg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加密与保护</a:t>
            </a:r>
            <a:endParaRPr lang="en-US" sz="2400" dirty="0">
              <a:solidFill>
                <a:schemeClr val="bg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5" name="Green"/>
          <p:cNvSpPr/>
          <p:nvPr/>
        </p:nvSpPr>
        <p:spPr bwMode="auto">
          <a:xfrm>
            <a:off x="11676912" y="5186776"/>
            <a:ext cx="515088" cy="1660621"/>
          </a:xfrm>
          <a:prstGeom prst="roundRect">
            <a:avLst>
              <a:gd name="adj" fmla="val 0"/>
            </a:avLst>
          </a:prstGeom>
          <a:solidFill>
            <a:srgbClr val="7030A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68583" tIns="34292" rIns="68583" bIns="34292" numCol="1" rtlCol="0" anchor="b" anchorCtr="0" compatLnSpc="1"/>
          <a:lstStyle/>
          <a:p>
            <a:pPr algn="ctr" defTabSz="68516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bg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6" name="Orange"/>
          <p:cNvSpPr/>
          <p:nvPr/>
        </p:nvSpPr>
        <p:spPr bwMode="auto">
          <a:xfrm>
            <a:off x="8630689" y="5178463"/>
            <a:ext cx="1519787" cy="1679537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68583" tIns="34292" rIns="68583" bIns="34292" numCol="1" rtlCol="0" anchor="b" anchorCtr="0" compatLnSpc="1"/>
          <a:lstStyle/>
          <a:p>
            <a:pPr algn="ctr" defTabSz="685165"/>
            <a:r>
              <a:rPr lang="zh-CN" altLang="en-US" sz="2400" dirty="0" smtClean="0">
                <a:solidFill>
                  <a:schemeClr val="bg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引用更新</a:t>
            </a:r>
            <a:endParaRPr lang="en-US" sz="2400" dirty="0">
              <a:solidFill>
                <a:schemeClr val="bg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7" name="Orange"/>
          <p:cNvSpPr/>
          <p:nvPr/>
        </p:nvSpPr>
        <p:spPr bwMode="auto">
          <a:xfrm>
            <a:off x="10196913" y="5186777"/>
            <a:ext cx="1442638" cy="1677662"/>
          </a:xfrm>
          <a:prstGeom prst="roundRect">
            <a:avLst>
              <a:gd name="adj" fmla="val 0"/>
            </a:avLst>
          </a:prstGeom>
          <a:solidFill>
            <a:srgbClr val="00B0F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68583" tIns="34292" rIns="68583" bIns="34292" numCol="1" rtlCol="0" anchor="b" anchorCtr="0" compatLnSpc="1"/>
          <a:lstStyle/>
          <a:p>
            <a:pPr algn="ctr" defTabSz="685165"/>
            <a:r>
              <a:rPr lang="zh-CN" altLang="en-US" sz="2400" dirty="0" smtClean="0">
                <a:solidFill>
                  <a:schemeClr val="bg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条件格式</a:t>
            </a:r>
            <a:endParaRPr lang="en-US" sz="2400" dirty="0">
              <a:solidFill>
                <a:schemeClr val="bg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8" name="TextBox 4"/>
          <p:cNvSpPr txBox="1"/>
          <p:nvPr/>
        </p:nvSpPr>
        <p:spPr>
          <a:xfrm>
            <a:off x="649645" y="766452"/>
            <a:ext cx="1089003" cy="2132904"/>
          </a:xfrm>
          <a:prstGeom prst="rect">
            <a:avLst/>
          </a:prstGeom>
          <a:noFill/>
        </p:spPr>
        <p:txBody>
          <a:bodyPr wrap="square" lIns="68586" tIns="68586" rIns="68586" bIns="68586" rtlCol="0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zh-CN" altLang="en-US" sz="7200" b="1" dirty="0" smtClean="0">
                <a:solidFill>
                  <a:schemeClr val="bg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</a:t>
            </a:r>
            <a:endParaRPr lang="en-US" sz="7200" b="1" dirty="0">
              <a:solidFill>
                <a:schemeClr val="bg1"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81330" y="5056505"/>
            <a:ext cx="55156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9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548328" y="3701785"/>
            <a:ext cx="9144000" cy="939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altLang="zh-CN" dirty="0" smtClean="0"/>
          </a:p>
        </p:txBody>
      </p:sp>
      <p:sp>
        <p:nvSpPr>
          <p:cNvPr id="7" name="内容占位符 2"/>
          <p:cNvSpPr txBox="1"/>
          <p:nvPr/>
        </p:nvSpPr>
        <p:spPr>
          <a:xfrm>
            <a:off x="1432966" y="345634"/>
            <a:ext cx="6122078" cy="5953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(1)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．插入、删除和复制选中区域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复制选定区域 </a:t>
            </a:r>
            <a:r>
              <a:rPr lang="en-US" altLang="zh-CN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CTRL+C</a:t>
            </a:r>
            <a:br>
              <a:rPr lang="en-US" altLang="zh-CN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粘贴</a:t>
            </a: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选定区域 </a:t>
            </a:r>
            <a:r>
              <a:rPr lang="en-US" altLang="zh-CN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CTRL+V</a:t>
            </a:r>
            <a:endParaRPr lang="zh-CN" altLang="en-US" sz="1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剪切选定区域 </a:t>
            </a:r>
            <a:r>
              <a:rPr lang="en-US" altLang="zh-CN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CTRL+X</a:t>
            </a:r>
            <a:br>
              <a:rPr lang="en-US" altLang="zh-CN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1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清除</a:t>
            </a: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选定区域的内容 </a:t>
            </a:r>
            <a:r>
              <a:rPr lang="en-US" altLang="zh-CN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DELETE</a:t>
            </a:r>
            <a:br>
              <a:rPr lang="en-US" altLang="zh-CN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1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保存</a:t>
            </a:r>
            <a:r>
              <a:rPr lang="en-US" altLang="zh-CN" sz="1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</a:t>
            </a:r>
            <a:r>
              <a:rPr lang="en-US" altLang="zh-CN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 </a:t>
            </a:r>
            <a:r>
              <a:rPr lang="en-US" altLang="zh-CN" sz="1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b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1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撤消</a:t>
            </a: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最后一次操作 </a:t>
            </a:r>
            <a:r>
              <a:rPr lang="en-US" altLang="zh-CN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CTRL+Z</a:t>
            </a:r>
            <a:endParaRPr lang="zh-CN" altLang="en-US" sz="1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(2).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打印</a:t>
            </a:r>
            <a:endParaRPr lang="zh-CN" altLang="en-US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显示“打印”对话框 </a:t>
            </a:r>
            <a:r>
              <a: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CTRL+P </a:t>
            </a:r>
            <a:br>
              <a: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显示“打印”预览   </a:t>
            </a:r>
            <a:r>
              <a: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CTRL+F2</a:t>
            </a:r>
            <a:endParaRPr lang="zh-CN" altLang="en-US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endParaRPr lang="zh-CN" altLang="en-US" dirty="0" smtClean="0">
              <a:solidFill>
                <a:schemeClr val="accent4">
                  <a:lumMod val="50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81455" y="6186170"/>
            <a:ext cx="83458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4774204" y="2374506"/>
            <a:ext cx="3045449" cy="1760866"/>
            <a:chOff x="3040938" y="1600199"/>
            <a:chExt cx="3045449" cy="1760866"/>
          </a:xfrm>
        </p:grpSpPr>
        <p:sp>
          <p:nvSpPr>
            <p:cNvPr id="30" name="矩形 29"/>
            <p:cNvSpPr/>
            <p:nvPr/>
          </p:nvSpPr>
          <p:spPr>
            <a:xfrm>
              <a:off x="3040938" y="1600199"/>
              <a:ext cx="3045449" cy="144655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8800" b="1" dirty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</a:t>
              </a:r>
              <a:r>
                <a:rPr lang="en-US" altLang="zh-CN" sz="8800" b="1" cap="none" spc="0" dirty="0" smtClean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xcel</a:t>
              </a:r>
              <a:endParaRPr lang="zh-CN" altLang="en-US" sz="8800" b="1" cap="none" spc="0" dirty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3687560" y="2714734"/>
              <a:ext cx="203773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3600" b="1" dirty="0">
                  <a:ln w="1905"/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</a:t>
              </a:r>
              <a:r>
                <a:rPr lang="zh-CN" altLang="en-US" sz="3600" b="1" dirty="0" smtClean="0">
                  <a:ln w="1905"/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什么？</a:t>
              </a:r>
              <a:endParaRPr lang="zh-CN" altLang="en-US" sz="3600" b="1" cap="none" spc="0" dirty="0">
                <a:ln w="1905"/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同心圆 31"/>
          <p:cNvSpPr/>
          <p:nvPr/>
        </p:nvSpPr>
        <p:spPr>
          <a:xfrm>
            <a:off x="5448835" y="2372793"/>
            <a:ext cx="1700909" cy="1700909"/>
          </a:xfrm>
          <a:prstGeom prst="donut">
            <a:avLst>
              <a:gd name="adj" fmla="val 844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同心圆 32"/>
          <p:cNvSpPr/>
          <p:nvPr/>
        </p:nvSpPr>
        <p:spPr>
          <a:xfrm>
            <a:off x="5369506" y="2295825"/>
            <a:ext cx="1854847" cy="1854847"/>
          </a:xfrm>
          <a:prstGeom prst="donut">
            <a:avLst>
              <a:gd name="adj" fmla="val 382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826" y="2285328"/>
            <a:ext cx="1807357" cy="2287344"/>
          </a:xfrm>
          <a:prstGeom prst="rect">
            <a:avLst/>
          </a:prstGeom>
        </p:spPr>
      </p:pic>
      <p:sp>
        <p:nvSpPr>
          <p:cNvPr id="35" name="8"/>
          <p:cNvSpPr/>
          <p:nvPr/>
        </p:nvSpPr>
        <p:spPr>
          <a:xfrm>
            <a:off x="8415507" y="1787993"/>
            <a:ext cx="203132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电子表格</a:t>
            </a:r>
            <a:endParaRPr lang="en-US" altLang="zh-CN" sz="3600" b="1" dirty="0" smtClean="0">
              <a:ln w="17780" cmpd="sng">
                <a:noFill/>
                <a:prstDash val="solid"/>
                <a:miter lim="800000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2400" b="1" dirty="0">
              <a:ln w="17780" cmpd="sng">
                <a:noFill/>
                <a:prstDash val="solid"/>
                <a:miter lim="800000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1"/>
          <p:cNvSpPr/>
          <p:nvPr/>
        </p:nvSpPr>
        <p:spPr>
          <a:xfrm>
            <a:off x="1553625" y="1174177"/>
            <a:ext cx="261273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400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计算器</a:t>
            </a:r>
            <a:endParaRPr lang="zh-CN" altLang="en-US" sz="4400" b="1" dirty="0">
              <a:ln w="17780" cmpd="sng">
                <a:noFill/>
                <a:prstDash val="solid"/>
                <a:miter lim="800000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5"/>
          <p:cNvSpPr/>
          <p:nvPr/>
        </p:nvSpPr>
        <p:spPr>
          <a:xfrm>
            <a:off x="7420309" y="4386029"/>
            <a:ext cx="249299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000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自动化</a:t>
            </a:r>
            <a:endParaRPr lang="en-US" altLang="zh-CN" sz="6000" b="1" dirty="0" smtClean="0">
              <a:ln w="17780" cmpd="sng">
                <a:noFill/>
                <a:prstDash val="solid"/>
                <a:miter lim="800000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7"/>
          <p:cNvSpPr/>
          <p:nvPr/>
        </p:nvSpPr>
        <p:spPr>
          <a:xfrm>
            <a:off x="3030953" y="4369518"/>
            <a:ext cx="12618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制图器</a:t>
            </a:r>
            <a:endParaRPr lang="zh-CN" altLang="en-US" sz="2800" b="1" dirty="0">
              <a:ln w="17780" cmpd="sng">
                <a:noFill/>
                <a:prstDash val="solid"/>
                <a:miter lim="800000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200" fill="hold"/>
                                        <p:tgtEl>
                                          <p:spTgt spid="2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1300" fill="hold"/>
                                        <p:tgtEl>
                                          <p:spTgt spid="2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45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xit" presetSubtype="32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30" dur="200" fill="hold"/>
                                        <p:tgtEl>
                                          <p:spTgt spid="34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32" dur="100" fill="hold"/>
                                        <p:tgtEl>
                                          <p:spTgt spid="34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35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57" dur="300" fill="hold"/>
                                        <p:tgtEl>
                                          <p:spTgt spid="35"/>
                                        </p:tgtEl>
                                      </p:cBhvr>
                                      <p:by x="92000" y="92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fill="hold" grpId="3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59" dur="200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6" presetClass="emph" presetSubtype="0" fill="hold" grpId="4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61" dur="300" fill="hold"/>
                                        <p:tgtEl>
                                          <p:spTgt spid="3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8" dur="200" fill="hold"/>
                                        <p:tgtEl>
                                          <p:spTgt spid="36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6" presetClass="emph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70" dur="300" fill="hold"/>
                                        <p:tgtEl>
                                          <p:spTgt spid="36"/>
                                        </p:tgtEl>
                                      </p:cBhvr>
                                      <p:by x="92000" y="92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72" dur="200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6" presetClass="emph" presetSubtype="0" fill="hold" grpId="4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74" dur="300" fill="hold"/>
                                        <p:tgtEl>
                                          <p:spTgt spid="3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81" dur="200" fill="hold"/>
                                        <p:tgtEl>
                                          <p:spTgt spid="37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6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83" dur="300" fill="hold"/>
                                        <p:tgtEl>
                                          <p:spTgt spid="37"/>
                                        </p:tgtEl>
                                      </p:cBhvr>
                                      <p:by x="92000" y="92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fill="hold" grpId="3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85" dur="200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6" presetClass="emph" presetSubtype="0" fill="hold" grpId="4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87" dur="300" fill="hold"/>
                                        <p:tgtEl>
                                          <p:spTgt spid="3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4" dur="200" fill="hold"/>
                                        <p:tgtEl>
                                          <p:spTgt spid="38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" presetClass="emph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96" dur="300" fill="hold"/>
                                        <p:tgtEl>
                                          <p:spTgt spid="38"/>
                                        </p:tgtEl>
                                      </p:cBhvr>
                                      <p:by x="92000" y="92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6" presetClass="emph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98" dur="200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6" presetClass="emph" presetSubtype="0" fill="hold" grpId="4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100" dur="300" fill="hold"/>
                                        <p:tgtEl>
                                          <p:spTgt spid="3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53" presetClass="exit" presetSubtype="32" fill="hold" grpId="5" nodeType="withEffect">
                                  <p:stCondLst>
                                    <p:cond delay="2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53" presetClass="exit" presetSubtype="32" fill="hold" grpId="5" nodeType="withEffect">
                                  <p:stCondLst>
                                    <p:cond delay="2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7" dur="1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9" dur="1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53" presetClass="exit" presetSubtype="32" fill="hold" grpId="5" nodeType="withEffect">
                                  <p:stCondLst>
                                    <p:cond delay="2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1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53" presetClass="exit" presetSubtype="32" fill="hold" grpId="5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2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3" grpId="0" animBg="1"/>
      <p:bldP spid="33" grpId="1" animBg="1"/>
      <p:bldP spid="35" grpId="0"/>
      <p:bldP spid="35" grpId="1"/>
      <p:bldP spid="35" grpId="2"/>
      <p:bldP spid="35" grpId="3"/>
      <p:bldP spid="35" grpId="4"/>
      <p:bldP spid="35" grpId="5"/>
      <p:bldP spid="36" grpId="0"/>
      <p:bldP spid="36" grpId="1"/>
      <p:bldP spid="36" grpId="2"/>
      <p:bldP spid="36" grpId="3"/>
      <p:bldP spid="36" grpId="4"/>
      <p:bldP spid="36" grpId="5"/>
      <p:bldP spid="37" grpId="0"/>
      <p:bldP spid="37" grpId="1"/>
      <p:bldP spid="37" grpId="2"/>
      <p:bldP spid="37" grpId="3"/>
      <p:bldP spid="37" grpId="4"/>
      <p:bldP spid="37" grpId="5"/>
      <p:bldP spid="38" grpId="0"/>
      <p:bldP spid="38" grpId="1"/>
      <p:bldP spid="38" grpId="2"/>
      <p:bldP spid="38" grpId="3"/>
      <p:bldP spid="38" grpId="4"/>
      <p:bldP spid="38" grpId="5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548328" y="3701785"/>
            <a:ext cx="9144000" cy="939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altLang="zh-CN" dirty="0" smtClean="0"/>
          </a:p>
        </p:txBody>
      </p:sp>
      <p:sp>
        <p:nvSpPr>
          <p:cNvPr id="3" name="矩形 2"/>
          <p:cNvSpPr/>
          <p:nvPr/>
        </p:nvSpPr>
        <p:spPr>
          <a:xfrm>
            <a:off x="1668905" y="169022"/>
            <a:ext cx="8854190" cy="614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000"/>
              </a:spcBef>
              <a:defRPr/>
            </a:pP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3).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移动切换单元格、工作表、工作薄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移动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到当前数据区域的边缘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箭头键</a:t>
            </a:r>
            <a:b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移动到工作表的开头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CTRL+HOME</a:t>
            </a:r>
            <a:b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移动到工作表的最后一个单元格。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CTRL+END</a:t>
            </a:r>
            <a:b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向下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移动一屏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DOWN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向上移动一屏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UP</a:t>
            </a:r>
            <a:b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向右移动一屏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ALT+PAGE DOWN</a:t>
            </a:r>
            <a:b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向左移动一屏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ALT+PAGE UP</a:t>
            </a:r>
            <a:b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移动到工作簿中下一个工作表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CTRL+PAGE DOWN</a:t>
            </a:r>
            <a:b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移动到工作簿中前一个工作表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CTRL+PAGE UP</a:t>
            </a:r>
            <a:b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工作薄间切换 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CTRL+TAB</a:t>
            </a:r>
            <a:b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插入新工作薄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CTRL+N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重复最后一次操作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CTRL+Y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加入单元格批注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SHIFT+F2</a:t>
            </a:r>
            <a:b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向下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填充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CTRL+D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向右填充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CTRL+R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05230" y="6172835"/>
            <a:ext cx="84505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89679" y="-30766"/>
            <a:ext cx="9144000" cy="939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altLang="zh-CN" dirty="0" smtClean="0"/>
          </a:p>
        </p:txBody>
      </p:sp>
      <p:sp>
        <p:nvSpPr>
          <p:cNvPr id="4" name="矩形 3"/>
          <p:cNvSpPr/>
          <p:nvPr/>
        </p:nvSpPr>
        <p:spPr>
          <a:xfrm>
            <a:off x="1314138" y="1282257"/>
            <a:ext cx="9144000" cy="4421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000"/>
              </a:spcBef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(4)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．选择单元格、列或行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选定当前单元格周围的区域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CTRL+SHIFT+*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（星号）</a:t>
            </a:r>
            <a:b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将选定区域扩展到行首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SHIFT+HOME</a:t>
            </a:r>
            <a:b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将选定区域扩展到工作表的开始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CTRL+SHIFT+HOME</a:t>
            </a:r>
            <a:b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将选定区域扩展到工作表的最后一个使用的单元格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CTRL+SHIFT+END</a:t>
            </a:r>
            <a:b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选定整个工作表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CTRL+A</a:t>
            </a:r>
            <a:endPara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(5)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．编辑数据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编辑活动单元格并将插入点放置到线条末尾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F2</a:t>
            </a:r>
            <a:b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编辑活动单元格并清除其中原有的内容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BACKSPACE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26490" y="5751195"/>
            <a:ext cx="76606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/>
          <p:nvPr/>
        </p:nvSpPr>
        <p:spPr bwMode="auto">
          <a:xfrm>
            <a:off x="2363372" y="2475915"/>
            <a:ext cx="8117059" cy="202574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45720" rIns="45720" bIns="45720" numCol="1" spcCol="0" rtlCol="0" fromWordArt="0" anchor="ctr" anchorCtr="0" forceAA="0" compatLnSpc="1">
            <a:noAutofit/>
          </a:bodyPr>
          <a:lstStyle/>
          <a:p>
            <a:pPr algn="ctr" eaLnBrk="0" hangingPunct="0"/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技巧</a:t>
            </a:r>
            <a:endParaRPr lang="en-US" altLang="zh-CN" sz="3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82" y="-4823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89679" y="-30766"/>
            <a:ext cx="9144000" cy="939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altLang="zh-CN" dirty="0" smtClean="0"/>
          </a:p>
        </p:txBody>
      </p:sp>
      <p:sp>
        <p:nvSpPr>
          <p:cNvPr id="11" name="矩形 10"/>
          <p:cNvSpPr/>
          <p:nvPr/>
        </p:nvSpPr>
        <p:spPr>
          <a:xfrm>
            <a:off x="1096995" y="1457356"/>
            <a:ext cx="9783264" cy="511259"/>
          </a:xfrm>
          <a:prstGeom prst="rect">
            <a:avLst/>
          </a:prstGeom>
          <a:solidFill>
            <a:srgbClr val="FF8B00"/>
          </a:solidFill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如何在单元格内强制分段（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alt+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回车）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80983" y="2119656"/>
            <a:ext cx="9783264" cy="511259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如何实现规范化输入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下拉列表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90068" y="2731745"/>
            <a:ext cx="9783264" cy="511259"/>
          </a:xfrm>
          <a:prstGeom prst="rect">
            <a:avLst/>
          </a:prstGeom>
          <a:solidFill>
            <a:srgbClr val="FF8B00"/>
          </a:solidFill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zh-CN" altLang="en-US" dirty="0" smtClean="0">
                <a:solidFill>
                  <a:schemeClr val="bg1"/>
                </a:solidFill>
                <a:ea typeface="宋体" panose="02010600030101010101" pitchFamily="2" charset="-122"/>
              </a:rPr>
              <a:t>如何快速求和（</a:t>
            </a:r>
            <a:r>
              <a:rPr lang="en-US" altLang="zh-CN" dirty="0" smtClean="0">
                <a:solidFill>
                  <a:schemeClr val="bg1"/>
                </a:solidFill>
                <a:ea typeface="宋体" panose="02010600030101010101" pitchFamily="2" charset="-122"/>
              </a:rPr>
              <a:t>alt+=</a:t>
            </a:r>
            <a:r>
              <a:rPr lang="zh-CN" altLang="en-US" dirty="0" smtClean="0">
                <a:solidFill>
                  <a:schemeClr val="bg1"/>
                </a:solidFill>
                <a:ea typeface="宋体" panose="02010600030101010101" pitchFamily="2" charset="-122"/>
              </a:rPr>
              <a:t>）</a:t>
            </a:r>
            <a:endParaRPr lang="zh-CN" altLang="en-US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84447" y="3410683"/>
            <a:ext cx="9783264" cy="511259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如何在多个单元格内输入相同内容（</a:t>
            </a:r>
            <a:r>
              <a:rPr lang="en-US" altLang="zh-CN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ctrl+enter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90068" y="4054649"/>
            <a:ext cx="9783264" cy="511259"/>
          </a:xfrm>
          <a:prstGeom prst="rect">
            <a:avLst/>
          </a:prstGeom>
          <a:solidFill>
            <a:srgbClr val="FF8B00"/>
          </a:solidFill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zh-CN" altLang="en-US" dirty="0" smtClean="0">
                <a:solidFill>
                  <a:schemeClr val="bg1"/>
                </a:solidFill>
                <a:ea typeface="宋体" panose="02010600030101010101" pitchFamily="2" charset="-122"/>
              </a:rPr>
              <a:t>如何隐藏数值（；；；）</a:t>
            </a:r>
            <a:endParaRPr lang="en-US" altLang="zh-CN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84447" y="4760550"/>
            <a:ext cx="9783264" cy="511259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zh-CN" altLang="en-US" dirty="0" smtClean="0">
                <a:solidFill>
                  <a:schemeClr val="bg1"/>
                </a:solidFill>
                <a:ea typeface="宋体" panose="02010600030101010101" pitchFamily="2" charset="-122"/>
              </a:rPr>
              <a:t>如何设置条件公式</a:t>
            </a:r>
            <a:endParaRPr lang="en-US" altLang="zh-CN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84447" y="5438064"/>
            <a:ext cx="9783264" cy="511259"/>
          </a:xfrm>
          <a:prstGeom prst="rect">
            <a:avLst/>
          </a:prstGeom>
          <a:solidFill>
            <a:srgbClr val="FF8B00"/>
          </a:solidFill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如何运用粘贴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7865" y="6224905"/>
            <a:ext cx="80422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1869744" y="2133601"/>
            <a:ext cx="6762750" cy="2647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谢 谢</a:t>
            </a:r>
            <a:endParaRPr lang="zh-CN" altLang="en-US" sz="9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Rectangle 14"/>
          <p:cNvSpPr/>
          <p:nvPr/>
        </p:nvSpPr>
        <p:spPr bwMode="auto">
          <a:xfrm>
            <a:off x="1489916" y="2475916"/>
            <a:ext cx="8117059" cy="202574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45720" rIns="45720" bIns="45720" numCol="1" spcCol="0" rtlCol="0" fromWordArt="0" anchor="ctr" anchorCtr="0" forceAA="0" compatLnSpc="1">
            <a:noAutofit/>
          </a:bodyPr>
          <a:lstStyle/>
          <a:p>
            <a:pPr algn="ctr" eaLnBrk="0" hangingPunct="0"/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060800" y="0"/>
            <a:ext cx="2030400" cy="6858000"/>
          </a:xfrm>
          <a:prstGeom prst="rect">
            <a:avLst/>
          </a:prstGeom>
          <a:solidFill>
            <a:srgbClr val="2742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6091200" y="0"/>
            <a:ext cx="2049600" cy="6858000"/>
          </a:xfrm>
          <a:prstGeom prst="rect">
            <a:avLst/>
          </a:prstGeom>
          <a:solidFill>
            <a:srgbClr val="DFC1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8131200" y="0"/>
            <a:ext cx="2030400" cy="6858000"/>
          </a:xfrm>
          <a:prstGeom prst="rect">
            <a:avLst/>
          </a:prstGeom>
          <a:solidFill>
            <a:srgbClr val="8F60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10161600" y="0"/>
            <a:ext cx="2030400" cy="6858000"/>
          </a:xfrm>
          <a:prstGeom prst="rect">
            <a:avLst/>
          </a:prstGeom>
          <a:solidFill>
            <a:srgbClr val="6444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-2920" y="0"/>
            <a:ext cx="2052000" cy="6858000"/>
          </a:xfrm>
          <a:prstGeom prst="rect">
            <a:avLst/>
          </a:prstGeom>
          <a:solidFill>
            <a:srgbClr val="7EB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0" name="世界"/>
          <p:cNvGrpSpPr/>
          <p:nvPr/>
        </p:nvGrpSpPr>
        <p:grpSpPr>
          <a:xfrm>
            <a:off x="-2026841" y="3066172"/>
            <a:ext cx="3402250" cy="725655"/>
            <a:chOff x="2817086" y="3066172"/>
            <a:chExt cx="3402250" cy="725655"/>
          </a:xfrm>
        </p:grpSpPr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7086" y="3066172"/>
              <a:ext cx="1701125" cy="725655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8211" y="3066172"/>
              <a:ext cx="1701125" cy="725655"/>
            </a:xfrm>
            <a:prstGeom prst="rect">
              <a:avLst/>
            </a:prstGeom>
          </p:spPr>
        </p:pic>
      </p:grpSp>
      <p:sp>
        <p:nvSpPr>
          <p:cNvPr id="73" name="矩形 72"/>
          <p:cNvSpPr/>
          <p:nvPr/>
        </p:nvSpPr>
        <p:spPr>
          <a:xfrm>
            <a:off x="2012830" y="0"/>
            <a:ext cx="2047970" cy="6858000"/>
          </a:xfrm>
          <a:prstGeom prst="rect">
            <a:avLst/>
          </a:prstGeom>
          <a:solidFill>
            <a:srgbClr val="2A7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4" name="遮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" r="-171"/>
          <a:stretch>
            <a:fillRect/>
          </a:stretch>
        </p:blipFill>
        <p:spPr>
          <a:xfrm>
            <a:off x="-11666" y="2421155"/>
            <a:ext cx="2030966" cy="2030144"/>
          </a:xfrm>
          <a:prstGeom prst="rect">
            <a:avLst/>
          </a:prstGeom>
        </p:spPr>
      </p:pic>
      <p:sp>
        <p:nvSpPr>
          <p:cNvPr id="75" name="椭圆 74"/>
          <p:cNvSpPr/>
          <p:nvPr/>
        </p:nvSpPr>
        <p:spPr>
          <a:xfrm>
            <a:off x="207020" y="2631132"/>
            <a:ext cx="1595734" cy="1595734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同心圆 75"/>
          <p:cNvSpPr/>
          <p:nvPr/>
        </p:nvSpPr>
        <p:spPr>
          <a:xfrm>
            <a:off x="473787" y="2916793"/>
            <a:ext cx="1038868" cy="1038868"/>
          </a:xfrm>
          <a:prstGeom prst="donut">
            <a:avLst>
              <a:gd name="adj" fmla="val 94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2247020" y="2631132"/>
            <a:ext cx="1595734" cy="1595734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8" name="云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900" y="3057436"/>
            <a:ext cx="1189000" cy="743126"/>
          </a:xfrm>
          <a:prstGeom prst="rect">
            <a:avLst/>
          </a:prstGeom>
        </p:spPr>
      </p:pic>
      <p:sp>
        <p:nvSpPr>
          <p:cNvPr id="79" name="椭圆 78"/>
          <p:cNvSpPr/>
          <p:nvPr/>
        </p:nvSpPr>
        <p:spPr>
          <a:xfrm>
            <a:off x="4287020" y="2638360"/>
            <a:ext cx="1595734" cy="1595734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6307820" y="2638360"/>
            <a:ext cx="1595734" cy="1595734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8368446" y="2631132"/>
            <a:ext cx="1595734" cy="1595734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10389246" y="2631132"/>
            <a:ext cx="1595734" cy="1595734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3" name="对勾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437" y="3266958"/>
            <a:ext cx="386900" cy="338538"/>
          </a:xfrm>
          <a:prstGeom prst="rect">
            <a:avLst/>
          </a:prstGeom>
        </p:spPr>
      </p:pic>
      <p:pic>
        <p:nvPicPr>
          <p:cNvPr id="84" name="图片 8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28120" y="3055389"/>
            <a:ext cx="713534" cy="761676"/>
          </a:xfrm>
          <a:prstGeom prst="rect">
            <a:avLst/>
          </a:prstGeom>
        </p:spPr>
      </p:pic>
      <p:pic>
        <p:nvPicPr>
          <p:cNvPr id="85" name="图片 84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58680" y="3066172"/>
            <a:ext cx="365947" cy="364335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01916" y="3297524"/>
            <a:ext cx="328128" cy="346357"/>
          </a:xfrm>
          <a:prstGeom prst="rect">
            <a:avLst/>
          </a:prstGeom>
        </p:spPr>
      </p:pic>
      <p:sp>
        <p:nvSpPr>
          <p:cNvPr id="87" name="流程图: 汇总连接 86"/>
          <p:cNvSpPr/>
          <p:nvPr/>
        </p:nvSpPr>
        <p:spPr>
          <a:xfrm>
            <a:off x="6709149" y="3576188"/>
            <a:ext cx="133385" cy="133385"/>
          </a:xfrm>
          <a:prstGeom prst="flowChartSummingJunction">
            <a:avLst/>
          </a:prstGeom>
          <a:solidFill>
            <a:schemeClr val="bg1"/>
          </a:solidFill>
          <a:ln>
            <a:solidFill>
              <a:srgbClr val="DFC1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云形标注 87"/>
          <p:cNvSpPr/>
          <p:nvPr/>
        </p:nvSpPr>
        <p:spPr>
          <a:xfrm>
            <a:off x="7572294" y="3525762"/>
            <a:ext cx="245493" cy="117118"/>
          </a:xfrm>
          <a:prstGeom prst="cloudCallout">
            <a:avLst>
              <a:gd name="adj1" fmla="val -43561"/>
              <a:gd name="adj2" fmla="val 13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9" name="图片 88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932812" y="3161426"/>
            <a:ext cx="619176" cy="491699"/>
          </a:xfrm>
          <a:prstGeom prst="rect">
            <a:avLst/>
          </a:prstGeom>
        </p:spPr>
      </p:pic>
      <p:sp>
        <p:nvSpPr>
          <p:cNvPr id="90" name="流程图: 汇总连接 89"/>
          <p:cNvSpPr/>
          <p:nvPr/>
        </p:nvSpPr>
        <p:spPr>
          <a:xfrm>
            <a:off x="7181604" y="3576656"/>
            <a:ext cx="133200" cy="133200"/>
          </a:xfrm>
          <a:prstGeom prst="flowChartSummingJunction">
            <a:avLst/>
          </a:prstGeom>
          <a:solidFill>
            <a:schemeClr val="bg1"/>
          </a:solidFill>
          <a:ln>
            <a:solidFill>
              <a:srgbClr val="DFC1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1" name="云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1813" y="3057436"/>
            <a:ext cx="1189000" cy="743126"/>
          </a:xfrm>
          <a:prstGeom prst="rect">
            <a:avLst/>
          </a:prstGeom>
        </p:spPr>
      </p:pic>
      <p:pic>
        <p:nvPicPr>
          <p:cNvPr id="92" name="图片 9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890207" y="3239942"/>
            <a:ext cx="552212" cy="461520"/>
          </a:xfrm>
          <a:prstGeom prst="rect">
            <a:avLst/>
          </a:prstGeom>
        </p:spPr>
      </p:pic>
      <p:pic>
        <p:nvPicPr>
          <p:cNvPr id="93" name="图片 92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0728106" y="3031194"/>
            <a:ext cx="918014" cy="795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4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28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28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28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3" presetClass="pat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70833E-6 0 L 0.21354 0 " pathEditMode="relative" rAng="0" ptsTypes="AA">
                                      <p:cBhvr>
                                        <p:cTn id="62" dur="3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77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path" presetSubtype="0" repeatCount="200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-1.11111E-6 C -0.0013 -0.00278 -0.00169 -0.00764 -0.00169 -0.01296 C -0.00169 -0.01829 -0.0013 -0.02315 -0.00013 -0.02662 C 0.00092 -0.02315 0.00196 -0.01829 0.00196 -0.01296 C 0.00196 -0.00764 0.00092 -0.00278 -0.00013 -1.11111E-6 Z " pathEditMode="relative" rAng="16200000" ptsTypes="AAAAA">
                                      <p:cBhvr>
                                        <p:cTn id="76" dur="1250" spd="-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319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xit" presetSubtype="8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8" presetClass="emph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>
                                      <p:cBhvr>
                                        <p:cTn id="102" dur="1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3" presetClass="exit" presetSubtype="27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3" presetClass="exit" presetSubtype="272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3" presetClass="exit" presetSubtype="272" fill="hold" grpId="1" nodeType="withEffect">
                                  <p:stCondLst>
                                    <p:cond delay="5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3" presetClass="exit" presetSubtype="272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3" presetClass="exit" presetSubtype="272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3" presetClass="exit" presetSubtype="272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000"/>
                            </p:stCondLst>
                            <p:childTnLst>
                              <p:par>
                                <p:cTn id="173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4" dur="4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4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2" presetClass="exit" presetSubtype="4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8" dur="4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4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2" dur="4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4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" presetClass="exit" presetSubtype="4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6" dur="4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4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2" presetClass="exit" presetSubtype="4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0" dur="4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4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2" presetClass="exit" presetSubtype="4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4" dur="4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4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6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3" grpId="0" animBg="1"/>
      <p:bldP spid="73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9" grpId="0" animBg="1"/>
      <p:bldP spid="79" grpId="1" animBg="1"/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87" grpId="0" animBg="1"/>
      <p:bldP spid="87" grpId="1" animBg="1"/>
      <p:bldP spid="88" grpId="0" animBg="1"/>
      <p:bldP spid="88" grpId="1" animBg="1"/>
      <p:bldP spid="90" grpId="0" animBg="1"/>
      <p:bldP spid="90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0"/>
          <p:cNvSpPr/>
          <p:nvPr/>
        </p:nvSpPr>
        <p:spPr>
          <a:xfrm>
            <a:off x="2655861" y="4920185"/>
            <a:ext cx="6430992" cy="144655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800" b="1" cap="none" spc="0" dirty="0" smtClean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真实的</a:t>
            </a:r>
            <a:r>
              <a:rPr lang="en-US" altLang="zh-CN" sz="8800" b="1" cap="none" spc="0" dirty="0" smtClean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endParaRPr lang="zh-CN" altLang="en-US" sz="8800" b="1" cap="none" spc="0" dirty="0">
              <a:ln w="17780" cmpd="sng">
                <a:noFill/>
                <a:prstDash val="solid"/>
                <a:miter lim="800000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57852" y="4944269"/>
            <a:ext cx="634019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000" b="1" dirty="0" smtClean="0">
                <a:ln w="1905">
                  <a:noFill/>
                </a:ln>
                <a:solidFill>
                  <a:srgbClr val="FF8A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数据多种功能集合</a:t>
            </a:r>
            <a:endParaRPr lang="zh-CN" altLang="en-US" sz="6000" b="1" dirty="0">
              <a:ln w="1905">
                <a:noFill/>
              </a:ln>
              <a:solidFill>
                <a:srgbClr val="FF8A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4"/>
          <p:cNvGrpSpPr/>
          <p:nvPr/>
        </p:nvGrpSpPr>
        <p:grpSpPr>
          <a:xfrm>
            <a:off x="1705723" y="3044015"/>
            <a:ext cx="2520280" cy="1554908"/>
            <a:chOff x="395536" y="3098444"/>
            <a:chExt cx="2520280" cy="1554908"/>
          </a:xfrm>
          <a:solidFill>
            <a:srgbClr val="3BBEB4"/>
          </a:solidFill>
        </p:grpSpPr>
        <p:sp>
          <p:nvSpPr>
            <p:cNvPr id="6" name="矩形 5"/>
            <p:cNvSpPr/>
            <p:nvPr/>
          </p:nvSpPr>
          <p:spPr>
            <a:xfrm>
              <a:off x="395536" y="3098444"/>
              <a:ext cx="2520280" cy="15549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925347" y="3645065"/>
              <a:ext cx="1460657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2400" b="1" cap="none" spc="0" dirty="0" smtClean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宏与</a:t>
              </a:r>
              <a:r>
                <a:rPr lang="en-US" altLang="zh-CN" sz="2400" b="1" cap="none" spc="0" dirty="0" smtClean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VBA</a:t>
              </a:r>
              <a:endParaRPr lang="en-US" altLang="zh-CN" sz="2400" b="1" cap="none" spc="0" dirty="0" smtClean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1"/>
          <p:cNvGrpSpPr/>
          <p:nvPr/>
        </p:nvGrpSpPr>
        <p:grpSpPr>
          <a:xfrm>
            <a:off x="1705724" y="434818"/>
            <a:ext cx="2520280" cy="1554908"/>
            <a:chOff x="395536" y="434818"/>
            <a:chExt cx="2520280" cy="1554908"/>
          </a:xfrm>
          <a:solidFill>
            <a:srgbClr val="7030A0"/>
          </a:solidFill>
        </p:grpSpPr>
        <p:sp>
          <p:nvSpPr>
            <p:cNvPr id="9" name="矩形 8"/>
            <p:cNvSpPr/>
            <p:nvPr/>
          </p:nvSpPr>
          <p:spPr>
            <a:xfrm>
              <a:off x="395536" y="434818"/>
              <a:ext cx="2520280" cy="15549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19572" y="893796"/>
              <a:ext cx="1940648" cy="461665"/>
            </a:xfrm>
            <a:prstGeom prst="rect">
              <a:avLst/>
            </a:prstGeom>
            <a:grp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zh-CN" altLang="en-US" sz="2400" b="1" cap="none" spc="0" dirty="0" smtClean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图表与图形</a:t>
              </a:r>
              <a:endParaRPr lang="zh-CN" altLang="en-US" sz="2400" b="1" cap="none" spc="0" dirty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2"/>
          <p:cNvGrpSpPr/>
          <p:nvPr/>
        </p:nvGrpSpPr>
        <p:grpSpPr>
          <a:xfrm>
            <a:off x="4622048" y="434818"/>
            <a:ext cx="2520280" cy="1554908"/>
            <a:chOff x="3311860" y="434818"/>
            <a:chExt cx="2520280" cy="1554908"/>
          </a:xfrm>
          <a:solidFill>
            <a:srgbClr val="00B050"/>
          </a:solidFill>
        </p:grpSpPr>
        <p:sp>
          <p:nvSpPr>
            <p:cNvPr id="12" name="矩形 11"/>
            <p:cNvSpPr/>
            <p:nvPr/>
          </p:nvSpPr>
          <p:spPr>
            <a:xfrm>
              <a:off x="3311860" y="434818"/>
              <a:ext cx="2520280" cy="15549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759765" y="944405"/>
              <a:ext cx="172355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2400" b="1" cap="none" spc="0" dirty="0" smtClean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公式与函数</a:t>
              </a:r>
              <a:endParaRPr lang="zh-CN" altLang="en-US" sz="2400" b="1" cap="none" spc="0" dirty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3"/>
          <p:cNvGrpSpPr/>
          <p:nvPr/>
        </p:nvGrpSpPr>
        <p:grpSpPr>
          <a:xfrm>
            <a:off x="7538372" y="434818"/>
            <a:ext cx="2520280" cy="1554908"/>
            <a:chOff x="6228184" y="434818"/>
            <a:chExt cx="2520280" cy="1554908"/>
          </a:xfrm>
          <a:solidFill>
            <a:srgbClr val="FF8B00"/>
          </a:solidFill>
        </p:grpSpPr>
        <p:sp>
          <p:nvSpPr>
            <p:cNvPr id="15" name="矩形 14"/>
            <p:cNvSpPr/>
            <p:nvPr/>
          </p:nvSpPr>
          <p:spPr>
            <a:xfrm>
              <a:off x="6228184" y="434818"/>
              <a:ext cx="2520280" cy="15549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780438" y="919554"/>
              <a:ext cx="1415772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2400" b="1" cap="none" spc="0" dirty="0" smtClean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数据分析</a:t>
              </a:r>
              <a:endParaRPr lang="zh-CN" altLang="en-US" sz="2400" b="1" cap="none" spc="0" dirty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6"/>
          <p:cNvGrpSpPr/>
          <p:nvPr/>
        </p:nvGrpSpPr>
        <p:grpSpPr>
          <a:xfrm>
            <a:off x="7538372" y="3122528"/>
            <a:ext cx="2520280" cy="1554908"/>
            <a:chOff x="6228184" y="3122528"/>
            <a:chExt cx="2520280" cy="1554908"/>
          </a:xfrm>
          <a:solidFill>
            <a:srgbClr val="FF0000"/>
          </a:solidFill>
        </p:grpSpPr>
        <p:sp>
          <p:nvSpPr>
            <p:cNvPr id="18" name="矩形 17"/>
            <p:cNvSpPr/>
            <p:nvPr/>
          </p:nvSpPr>
          <p:spPr>
            <a:xfrm>
              <a:off x="6228184" y="3122528"/>
              <a:ext cx="2520280" cy="15549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626549" y="3645065"/>
              <a:ext cx="172355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2400" b="1" cap="none" spc="0" dirty="0" smtClean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报告自动化</a:t>
              </a:r>
              <a:endParaRPr lang="zh-CN" altLang="en-US" sz="2400" b="1" cap="none" spc="0" dirty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5"/>
          <p:cNvGrpSpPr/>
          <p:nvPr/>
        </p:nvGrpSpPr>
        <p:grpSpPr>
          <a:xfrm>
            <a:off x="4611218" y="3122528"/>
            <a:ext cx="2520280" cy="1554908"/>
            <a:chOff x="3301030" y="3122528"/>
            <a:chExt cx="2520280" cy="1554908"/>
          </a:xfrm>
          <a:solidFill>
            <a:srgbClr val="002060"/>
          </a:solidFill>
        </p:grpSpPr>
        <p:sp>
          <p:nvSpPr>
            <p:cNvPr id="21" name="矩形 20"/>
            <p:cNvSpPr/>
            <p:nvPr/>
          </p:nvSpPr>
          <p:spPr>
            <a:xfrm>
              <a:off x="3301030" y="3122528"/>
              <a:ext cx="2520280" cy="15549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402449" y="3669149"/>
              <a:ext cx="2339102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2400" b="1" dirty="0" smtClean="0">
                  <a:ln w="1778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数据操作与处理</a:t>
              </a:r>
              <a:endParaRPr lang="zh-CN" altLang="en-US" sz="2400" b="1" cap="none" spc="0" dirty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5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mph" presetSubtype="0" fill="hold" grpId="3" nodeType="withEffect">
                                  <p:stCondLst>
                                    <p:cond delay="2600"/>
                                  </p:stCondLst>
                                  <p:childTnLst>
                                    <p:animScale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36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38" dur="1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Scale>
                                      <p:cBhvr>
                                        <p:cTn id="40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Scale>
                                      <p:cBhvr>
                                        <p:cTn id="47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6" presetClass="emph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49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51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Scale>
                                      <p:cBhvr>
                                        <p:cTn id="53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60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Scale>
                                      <p:cBhvr>
                                        <p:cTn id="62" dur="200" fill="hold"/>
                                        <p:tgtEl>
                                          <p:spTgt spid="1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mph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6" presetClass="emph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Scale>
                                      <p:cBhvr>
                                        <p:cTn id="66" dur="200" fill="hold"/>
                                        <p:tgtEl>
                                          <p:spTgt spid="1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mph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73" dur="1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6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75" dur="200" fill="hold"/>
                                        <p:tgtEl>
                                          <p:spTgt spid="11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Scale>
                                      <p:cBhvr>
                                        <p:cTn id="77" dur="100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6" presetClass="emph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Scale>
                                      <p:cBhvr>
                                        <p:cTn id="79" dur="200" fill="hold"/>
                                        <p:tgtEl>
                                          <p:spTgt spid="11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6" presetClass="emph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86" dur="10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6" presetClass="emph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Scale>
                                      <p:cBhvr>
                                        <p:cTn id="88" dur="200" fill="hold"/>
                                        <p:tgtEl>
                                          <p:spTgt spid="20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6" presetClass="emph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Scale>
                                      <p:cBhvr>
                                        <p:cTn id="90" dur="100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6" presetClass="emph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Scale>
                                      <p:cBhvr>
                                        <p:cTn id="92" dur="200" fill="hold"/>
                                        <p:tgtEl>
                                          <p:spTgt spid="2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99" dur="10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6" presetClass="emph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Scale>
                                      <p:cBhvr>
                                        <p:cTn id="101" dur="200" fill="hold"/>
                                        <p:tgtEl>
                                          <p:spTgt spid="1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6" presetClass="emph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Scale>
                                      <p:cBhvr>
                                        <p:cTn id="103" dur="100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6" presetClass="emph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Scale>
                                      <p:cBhvr>
                                        <p:cTn id="105" dur="200" fill="hold"/>
                                        <p:tgtEl>
                                          <p:spTgt spid="1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45" presetClass="exit" presetSubtype="0" fill="hold" grpId="4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  <p:bldP spid="4" grpId="0"/>
      <p:bldP spid="4" grpId="1"/>
      <p:bldP spid="4" grpId="2"/>
      <p:bldP spid="4" grpId="3"/>
      <p:bldP spid="4" grpId="4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" y="0"/>
            <a:ext cx="12192000" cy="6858000"/>
          </a:xfrm>
          <a:prstGeom prst="rect">
            <a:avLst/>
          </a:prstGeom>
        </p:spPr>
      </p:pic>
      <p:grpSp>
        <p:nvGrpSpPr>
          <p:cNvPr id="4" name="Group 18"/>
          <p:cNvGrpSpPr/>
          <p:nvPr/>
        </p:nvGrpSpPr>
        <p:grpSpPr>
          <a:xfrm>
            <a:off x="2416839" y="2458959"/>
            <a:ext cx="2103121" cy="3306889"/>
            <a:chOff x="378105" y="2168012"/>
            <a:chExt cx="2803431" cy="4251207"/>
          </a:xfrm>
        </p:grpSpPr>
        <p:sp>
          <p:nvSpPr>
            <p:cNvPr id="5" name="Rectangle 22"/>
            <p:cNvSpPr/>
            <p:nvPr/>
          </p:nvSpPr>
          <p:spPr>
            <a:xfrm rot="5400000">
              <a:off x="-345783" y="2891901"/>
              <a:ext cx="4251207" cy="2803430"/>
            </a:xfrm>
            <a:prstGeom prst="rect">
              <a:avLst/>
            </a:prstGeom>
            <a:solidFill>
              <a:srgbClr val="FFFFFF"/>
            </a:solidFill>
            <a:ln w="76200"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vert270" lIns="685800" tIns="60947" rIns="121893" bIns="60947" anchor="ctr"/>
            <a:lstStyle/>
            <a:p>
              <a:pPr algn="ctr" defTabSz="913765">
                <a:lnSpc>
                  <a:spcPct val="90000"/>
                </a:lnSpc>
              </a:pPr>
              <a:endParaRPr lang="en-US" sz="1400" dirty="0">
                <a:solidFill>
                  <a:srgbClr val="ED5326"/>
                </a:solidFill>
              </a:endParaRPr>
            </a:p>
          </p:txBody>
        </p:sp>
        <p:sp>
          <p:nvSpPr>
            <p:cNvPr id="6" name="Pentagon 11"/>
            <p:cNvSpPr/>
            <p:nvPr/>
          </p:nvSpPr>
          <p:spPr>
            <a:xfrm rot="5400000">
              <a:off x="1089061" y="1457056"/>
              <a:ext cx="1381517" cy="2803430"/>
            </a:xfrm>
            <a:prstGeom prst="homePlate">
              <a:avLst>
                <a:gd name="adj" fmla="val 18562"/>
              </a:avLst>
            </a:prstGeom>
            <a:solidFill>
              <a:srgbClr val="ED5326">
                <a:alpha val="85098"/>
              </a:srgbClr>
            </a:solidFill>
            <a:ln w="88900"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vert270" lIns="914400" tIns="60947" rIns="121893" bIns="60947" anchor="t"/>
            <a:lstStyle/>
            <a:p>
              <a:pPr algn="ctr" defTabSz="913765">
                <a:lnSpc>
                  <a:spcPct val="90000"/>
                </a:lnSpc>
              </a:pPr>
              <a:endParaRPr lang="en-US" sz="1400" b="1" dirty="0">
                <a:solidFill>
                  <a:srgbClr val="FFFFFF"/>
                </a:solidFill>
              </a:endParaRPr>
            </a:p>
          </p:txBody>
        </p:sp>
        <p:sp>
          <p:nvSpPr>
            <p:cNvPr id="7" name="TextBox 11"/>
            <p:cNvSpPr txBox="1"/>
            <p:nvPr/>
          </p:nvSpPr>
          <p:spPr>
            <a:xfrm>
              <a:off x="891065" y="3827240"/>
              <a:ext cx="1694711" cy="2215727"/>
            </a:xfrm>
            <a:prstGeom prst="rect">
              <a:avLst/>
            </a:prstGeom>
            <a:noFill/>
          </p:spPr>
          <p:txBody>
            <a:bodyPr wrap="square" lIns="91440" tIns="91440" rIns="91440" bIns="91440" rtlCol="0" anchor="ctr">
              <a:spAutoFit/>
            </a:bodyPr>
            <a:lstStyle/>
            <a:p>
              <a:pPr defTabSz="685165"/>
              <a:r>
                <a:rPr lang="en-US" altLang="zh-CN" sz="20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excel</a:t>
              </a:r>
              <a:r>
                <a:rPr lang="zh-CN" altLang="en-US" sz="20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界面的认识、图表的制作、相关名字</a:t>
              </a:r>
              <a:r>
                <a:rPr lang="zh-CN" altLang="en-US" sz="20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术语</a:t>
              </a:r>
              <a:endParaRPr lang="zh-CN" altLang="en-US" sz="20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Group 18"/>
          <p:cNvGrpSpPr/>
          <p:nvPr/>
        </p:nvGrpSpPr>
        <p:grpSpPr>
          <a:xfrm>
            <a:off x="5204245" y="2458959"/>
            <a:ext cx="2103120" cy="3306893"/>
            <a:chOff x="378106" y="2168008"/>
            <a:chExt cx="2803430" cy="4251211"/>
          </a:xfrm>
        </p:grpSpPr>
        <p:sp>
          <p:nvSpPr>
            <p:cNvPr id="9" name="Rectangle 22"/>
            <p:cNvSpPr/>
            <p:nvPr/>
          </p:nvSpPr>
          <p:spPr>
            <a:xfrm rot="5400000">
              <a:off x="-345783" y="2891901"/>
              <a:ext cx="4251207" cy="2803430"/>
            </a:xfrm>
            <a:prstGeom prst="rect">
              <a:avLst/>
            </a:prstGeom>
            <a:solidFill>
              <a:srgbClr val="FFFFFF"/>
            </a:solidFill>
            <a:ln w="76200"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vert270" lIns="685800" tIns="60947" rIns="121893" bIns="60947" anchor="ctr"/>
            <a:lstStyle/>
            <a:p>
              <a:pPr algn="ctr" defTabSz="913765">
                <a:lnSpc>
                  <a:spcPct val="90000"/>
                </a:lnSpc>
              </a:pPr>
              <a:endParaRPr lang="en-US" sz="1400" dirty="0">
                <a:solidFill>
                  <a:srgbClr val="ED5326"/>
                </a:solidFill>
              </a:endParaRPr>
            </a:p>
          </p:txBody>
        </p:sp>
        <p:sp>
          <p:nvSpPr>
            <p:cNvPr id="10" name="Pentagon 11"/>
            <p:cNvSpPr/>
            <p:nvPr/>
          </p:nvSpPr>
          <p:spPr>
            <a:xfrm rot="5400000">
              <a:off x="1077738" y="1468378"/>
              <a:ext cx="1404168" cy="2803428"/>
            </a:xfrm>
            <a:prstGeom prst="homePlate">
              <a:avLst>
                <a:gd name="adj" fmla="val 18562"/>
              </a:avLst>
            </a:prstGeom>
            <a:solidFill>
              <a:srgbClr val="ED5326">
                <a:alpha val="85098"/>
              </a:srgbClr>
            </a:solidFill>
            <a:ln w="88900"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vert270" lIns="914400" tIns="60947" rIns="121893" bIns="60947" anchor="t"/>
            <a:lstStyle/>
            <a:p>
              <a:pPr algn="ctr" defTabSz="913765">
                <a:lnSpc>
                  <a:spcPct val="90000"/>
                </a:lnSpc>
              </a:pPr>
              <a:endParaRPr lang="en-US" sz="1400" b="1" dirty="0">
                <a:solidFill>
                  <a:srgbClr val="FFFFFF"/>
                </a:solidFill>
              </a:endParaRPr>
            </a:p>
          </p:txBody>
        </p:sp>
        <p:sp>
          <p:nvSpPr>
            <p:cNvPr id="11" name="TextBox 23"/>
            <p:cNvSpPr txBox="1"/>
            <p:nvPr/>
          </p:nvSpPr>
          <p:spPr>
            <a:xfrm>
              <a:off x="912822" y="3849887"/>
              <a:ext cx="1621836" cy="2215727"/>
            </a:xfrm>
            <a:prstGeom prst="rect">
              <a:avLst/>
            </a:prstGeom>
            <a:noFill/>
          </p:spPr>
          <p:txBody>
            <a:bodyPr wrap="square" lIns="91440" tIns="91440" rIns="91440" bIns="91440" rtlCol="0" anchor="ctr">
              <a:spAutoFit/>
            </a:bodyPr>
            <a:lstStyle/>
            <a:p>
              <a:pPr defTabSz="685165">
                <a:defRPr/>
              </a:pPr>
              <a:r>
                <a:rPr lang="zh-CN" altLang="en-US" sz="20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掌握</a:t>
              </a:r>
              <a:r>
                <a:rPr lang="zh-CN" altLang="en-US" sz="20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常用函数的使用方法、认识常用快捷键</a:t>
              </a:r>
              <a:endParaRPr lang="en-US" altLang="zh-CN" sz="20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Group 18"/>
          <p:cNvGrpSpPr/>
          <p:nvPr/>
        </p:nvGrpSpPr>
        <p:grpSpPr>
          <a:xfrm>
            <a:off x="7924775" y="2465243"/>
            <a:ext cx="2103121" cy="3306890"/>
            <a:chOff x="378105" y="2168012"/>
            <a:chExt cx="2803431" cy="4251207"/>
          </a:xfrm>
        </p:grpSpPr>
        <p:sp>
          <p:nvSpPr>
            <p:cNvPr id="13" name="Rectangle 22"/>
            <p:cNvSpPr/>
            <p:nvPr/>
          </p:nvSpPr>
          <p:spPr>
            <a:xfrm rot="5400000">
              <a:off x="-345783" y="2891901"/>
              <a:ext cx="4251207" cy="2803430"/>
            </a:xfrm>
            <a:prstGeom prst="rect">
              <a:avLst/>
            </a:prstGeom>
            <a:solidFill>
              <a:srgbClr val="FFFFFF"/>
            </a:solidFill>
            <a:ln w="76200"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vert270" lIns="685800" tIns="60947" rIns="121893" bIns="60947" anchor="ctr"/>
            <a:lstStyle/>
            <a:p>
              <a:pPr algn="ctr" defTabSz="913765">
                <a:lnSpc>
                  <a:spcPct val="90000"/>
                </a:lnSpc>
              </a:pPr>
              <a:endParaRPr lang="en-US" sz="1400" dirty="0">
                <a:solidFill>
                  <a:srgbClr val="ED5326"/>
                </a:solidFill>
              </a:endParaRPr>
            </a:p>
          </p:txBody>
        </p:sp>
        <p:sp>
          <p:nvSpPr>
            <p:cNvPr id="14" name="Pentagon 11"/>
            <p:cNvSpPr/>
            <p:nvPr/>
          </p:nvSpPr>
          <p:spPr>
            <a:xfrm rot="5400000">
              <a:off x="1077737" y="1468380"/>
              <a:ext cx="1404166" cy="2803430"/>
            </a:xfrm>
            <a:prstGeom prst="homePlate">
              <a:avLst>
                <a:gd name="adj" fmla="val 18562"/>
              </a:avLst>
            </a:prstGeom>
            <a:solidFill>
              <a:srgbClr val="ED5326">
                <a:alpha val="85098"/>
              </a:srgbClr>
            </a:solidFill>
            <a:ln w="88900"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vert270" lIns="914400" tIns="60947" rIns="121893" bIns="60947" anchor="t"/>
            <a:lstStyle/>
            <a:p>
              <a:pPr algn="ctr" defTabSz="913765">
                <a:lnSpc>
                  <a:spcPct val="90000"/>
                </a:lnSpc>
              </a:pPr>
              <a:endParaRPr lang="en-US" sz="1400" b="1" dirty="0">
                <a:solidFill>
                  <a:srgbClr val="FFFFFF"/>
                </a:solidFill>
              </a:endParaRPr>
            </a:p>
          </p:txBody>
        </p:sp>
        <p:sp>
          <p:nvSpPr>
            <p:cNvPr id="15" name="TextBox 27"/>
            <p:cNvSpPr txBox="1"/>
            <p:nvPr/>
          </p:nvSpPr>
          <p:spPr>
            <a:xfrm>
              <a:off x="780637" y="3950201"/>
              <a:ext cx="1918227" cy="1028730"/>
            </a:xfrm>
            <a:prstGeom prst="rect">
              <a:avLst/>
            </a:prstGeom>
            <a:noFill/>
          </p:spPr>
          <p:txBody>
            <a:bodyPr wrap="square" lIns="91440" tIns="91440" rIns="91440" bIns="91440" rtlCol="0" anchor="ctr">
              <a:spAutoFit/>
            </a:bodyPr>
            <a:lstStyle/>
            <a:p>
              <a:pPr defTabSz="685165">
                <a:defRPr/>
              </a:pPr>
              <a:r>
                <a:rPr lang="zh-CN" altLang="en-US" sz="20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掌握</a:t>
              </a:r>
              <a:r>
                <a:rPr lang="zh-CN" altLang="en-US" sz="20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一些</a:t>
              </a:r>
              <a:r>
                <a:rPr lang="en-US" altLang="zh-CN" sz="20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EXCEL</a:t>
              </a:r>
              <a:r>
                <a:rPr lang="zh-CN" altLang="en-US" sz="20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技巧</a:t>
              </a:r>
              <a:endParaRPr lang="en-US" altLang="zh-CN" sz="20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TextBox 28"/>
          <p:cNvSpPr txBox="1"/>
          <p:nvPr/>
        </p:nvSpPr>
        <p:spPr>
          <a:xfrm>
            <a:off x="3231095" y="2699865"/>
            <a:ext cx="412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Arial Narrow" pitchFamily="34" charset="0"/>
              </a:rPr>
              <a:t>1</a:t>
            </a:r>
            <a:endParaRPr lang="en-US" altLang="zh-CN" sz="3200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7" name="TextBox 30"/>
          <p:cNvSpPr txBox="1"/>
          <p:nvPr/>
        </p:nvSpPr>
        <p:spPr>
          <a:xfrm>
            <a:off x="6099025" y="2703634"/>
            <a:ext cx="412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Arial Narrow" pitchFamily="34" charset="0"/>
              </a:rPr>
              <a:t>2</a:t>
            </a:r>
            <a:endParaRPr lang="en-US" altLang="zh-CN" sz="3200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748945" y="2634171"/>
            <a:ext cx="3946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Arial Narrow" pitchFamily="34" charset="0"/>
              </a:rPr>
              <a:t>3</a:t>
            </a:r>
            <a:endParaRPr lang="en-US" altLang="zh-CN" sz="36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endParaRPr lang="en-US" altLang="zh-CN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08205" y="-2265857"/>
            <a:ext cx="7611056" cy="1229194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培训目标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588135" y="5935980"/>
            <a:ext cx="9846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42519E-6 7.40741E-7 L 2.42519E-6 0.4460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31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3"/>
          <p:cNvSpPr/>
          <p:nvPr/>
        </p:nvSpPr>
        <p:spPr bwMode="auto">
          <a:xfrm rot="16200000">
            <a:off x="920449" y="3311879"/>
            <a:ext cx="3892554" cy="1004698"/>
          </a:xfrm>
          <a:prstGeom prst="rect">
            <a:avLst/>
          </a:prstGeom>
          <a:solidFill>
            <a:srgbClr val="FFC00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205758" tIns="34294" rIns="34294" bIns="34294" numCol="1" spcCol="0" rtlCol="0" fromWordArt="0" anchor="ctr" anchorCtr="0" forceAA="0" compatLnSpc="1">
            <a:noAutofit/>
          </a:bodyPr>
          <a:lstStyle/>
          <a:p>
            <a:pPr algn="ctr" defTabSz="68516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spc="-38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rPr>
              <a:t>内容提要</a:t>
            </a:r>
            <a:endParaRPr lang="en-US" sz="5400" spc="-3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Segoe UI Light" panose="020B0502040204020203" pitchFamily="34" charset="0"/>
            </a:endParaRPr>
          </a:p>
        </p:txBody>
      </p:sp>
      <p:sp>
        <p:nvSpPr>
          <p:cNvPr id="4" name="Rectangle 14"/>
          <p:cNvSpPr/>
          <p:nvPr/>
        </p:nvSpPr>
        <p:spPr bwMode="auto">
          <a:xfrm>
            <a:off x="3487638" y="1867951"/>
            <a:ext cx="6362157" cy="891540"/>
          </a:xfrm>
          <a:prstGeom prst="rect">
            <a:avLst/>
          </a:prstGeom>
          <a:solidFill>
            <a:srgbClr val="00B0F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45720" rIns="45720" bIns="45720" numCol="1" spcCol="0" rtlCol="0" fromWordArt="0" anchor="ctr" anchorCtr="0" forceAA="0" compatLnSpc="1">
            <a:noAutofit/>
          </a:bodyPr>
          <a:lstStyle/>
          <a:p>
            <a:pPr algn="ctr" eaLnBrk="0" hangingPunct="0"/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基础知识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14"/>
          <p:cNvSpPr/>
          <p:nvPr/>
        </p:nvSpPr>
        <p:spPr bwMode="auto">
          <a:xfrm>
            <a:off x="3487638" y="4864843"/>
            <a:ext cx="6362157" cy="891540"/>
          </a:xfrm>
          <a:prstGeom prst="rect">
            <a:avLst/>
          </a:prstGeom>
          <a:solidFill>
            <a:srgbClr val="00B0F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45720" rIns="45720" bIns="45720" numCol="1" spcCol="0" rtlCol="0" fromWordArt="0" anchor="ctr" anchorCtr="0" forceAA="0" compatLnSpc="1">
            <a:noAutofit/>
          </a:bodyPr>
          <a:lstStyle/>
          <a:p>
            <a:pPr algn="ctr" eaLnBrk="0" hangingPunct="0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快捷键的使用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14"/>
          <p:cNvSpPr/>
          <p:nvPr/>
        </p:nvSpPr>
        <p:spPr bwMode="auto">
          <a:xfrm>
            <a:off x="3487638" y="2848619"/>
            <a:ext cx="6362157" cy="891540"/>
          </a:xfrm>
          <a:prstGeom prst="rect">
            <a:avLst/>
          </a:prstGeom>
          <a:solidFill>
            <a:srgbClr val="00B0F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45720" rIns="45720" bIns="45720" numCol="1" spcCol="0" rtlCol="0" fromWordArt="0" anchor="ctr" anchorCtr="0" forceAA="0" compatLnSpc="1">
            <a:noAutofit/>
          </a:bodyPr>
          <a:lstStyle/>
          <a:p>
            <a:pPr algn="ctr" eaLnBrk="0" hangingPunct="0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</a:t>
            </a:r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函数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14"/>
          <p:cNvSpPr/>
          <p:nvPr/>
        </p:nvSpPr>
        <p:spPr bwMode="auto">
          <a:xfrm>
            <a:off x="3478634" y="3884175"/>
            <a:ext cx="6362157" cy="891540"/>
          </a:xfrm>
          <a:prstGeom prst="rect">
            <a:avLst/>
          </a:prstGeom>
          <a:solidFill>
            <a:srgbClr val="00B0F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45720" rIns="45720" bIns="45720" numCol="1" spcCol="0" rtlCol="0" fromWordArt="0" anchor="ctr" anchorCtr="0" forceAA="0" compatLnSpc="1">
            <a:noAutofit/>
          </a:bodyPr>
          <a:lstStyle/>
          <a:p>
            <a:pPr algn="ctr" eaLnBrk="0" hangingPunct="0"/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基本操作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3050" y="62579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811020" y="6054090"/>
            <a:ext cx="90957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/>
          <p:nvPr/>
        </p:nvSpPr>
        <p:spPr bwMode="auto">
          <a:xfrm>
            <a:off x="2363372" y="2475915"/>
            <a:ext cx="8117059" cy="202574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45720" rIns="45720" bIns="45720" numCol="1" spcCol="0" rtlCol="0" fromWordArt="0" anchor="ctr" anchorCtr="0" forceAA="0" compatLnSpc="1">
            <a:noAutofit/>
          </a:bodyPr>
          <a:lstStyle/>
          <a:p>
            <a:pPr algn="ctr" eaLnBrk="0" hangingPunct="0"/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基础知识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97279" y="844062"/>
            <a:ext cx="10578905" cy="337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工作簿（</a:t>
            </a:r>
            <a:r>
              <a:rPr lang="en-US" altLang="zh-CN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Workbook</a:t>
            </a: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工作簿是计算和存储数据的文件，也就是通常意义上的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文件。每一个工作簿可由一个或多个工作表组成，在默认的情况下是由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个工作表组成的工作表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en-US" altLang="zh-CN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</a:t>
            </a:r>
            <a:r>
              <a:rPr lang="en-US" altLang="zh-CN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(Worksheet</a:t>
            </a: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它是工作簿的一部分，也称作电子报表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幼圆" pitchFamily="49" charset="-122"/>
              </a:rPr>
              <a:t>。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幼圆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6295" y="5199380"/>
            <a:ext cx="6555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45438" cy="8617958"/>
          </a:xfrm>
          <a:prstGeom prst="rect">
            <a:avLst/>
          </a:prstGeom>
        </p:spPr>
      </p:pic>
      <p:pic>
        <p:nvPicPr>
          <p:cNvPr id="4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2561" y="553894"/>
            <a:ext cx="8395624" cy="640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</p:pic>
      <p:grpSp>
        <p:nvGrpSpPr>
          <p:cNvPr id="5" name="Group 2052"/>
          <p:cNvGrpSpPr/>
          <p:nvPr/>
        </p:nvGrpSpPr>
        <p:grpSpPr bwMode="auto">
          <a:xfrm>
            <a:off x="3248112" y="1291120"/>
            <a:ext cx="7808992" cy="829426"/>
            <a:chOff x="960" y="1152"/>
            <a:chExt cx="4464" cy="624"/>
          </a:xfrm>
        </p:grpSpPr>
        <p:sp>
          <p:nvSpPr>
            <p:cNvPr id="6" name="AutoShape 2053"/>
            <p:cNvSpPr>
              <a:spLocks noChangeArrowheads="1"/>
            </p:cNvSpPr>
            <p:nvPr/>
          </p:nvSpPr>
          <p:spPr bwMode="auto">
            <a:xfrm>
              <a:off x="4705" y="1152"/>
              <a:ext cx="719" cy="480"/>
            </a:xfrm>
            <a:prstGeom prst="wedgeEllipseCallout">
              <a:avLst>
                <a:gd name="adj1" fmla="val -43750"/>
                <a:gd name="adj2" fmla="val 70000"/>
              </a:avLst>
            </a:prstGeom>
            <a:solidFill>
              <a:srgbClr val="FF7C80"/>
            </a:solidFill>
            <a:ln w="9525">
              <a:noFill/>
              <a:miter lim="800000"/>
            </a:ln>
            <a:effectLst>
              <a:outerShdw dist="107763" dir="2700000" algn="ctr" rotWithShape="0">
                <a:schemeClr val="tx2"/>
              </a:outerShdw>
            </a:effectLst>
          </p:spPr>
          <p:txBody>
            <a:bodyPr wrap="none" lIns="91435" tIns="45718" rIns="91435" bIns="45718" anchor="ctr"/>
            <a:lstStyle/>
            <a:p>
              <a:pPr>
                <a:defRPr/>
              </a:pPr>
              <a:r>
                <a:rPr kumimoji="1"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公式栏</a:t>
              </a:r>
              <a:endPara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Rectangle 2054"/>
            <p:cNvSpPr>
              <a:spLocks noChangeArrowheads="1"/>
            </p:cNvSpPr>
            <p:nvPr/>
          </p:nvSpPr>
          <p:spPr bwMode="auto">
            <a:xfrm>
              <a:off x="960" y="1632"/>
              <a:ext cx="3840" cy="144"/>
            </a:xfrm>
            <a:prstGeom prst="rect">
              <a:avLst/>
            </a:prstGeom>
            <a:noFill/>
            <a:ln w="38100">
              <a:solidFill>
                <a:srgbClr val="FF7C8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AutoShape 2055"/>
          <p:cNvSpPr>
            <a:spLocks noChangeArrowheads="1"/>
          </p:cNvSpPr>
          <p:nvPr/>
        </p:nvSpPr>
        <p:spPr bwMode="auto">
          <a:xfrm>
            <a:off x="5248362" y="2419450"/>
            <a:ext cx="1115570" cy="814161"/>
          </a:xfrm>
          <a:prstGeom prst="wedgeEllipseCallout">
            <a:avLst>
              <a:gd name="adj1" fmla="val -53889"/>
              <a:gd name="adj2" fmla="val -70208"/>
            </a:avLst>
          </a:prstGeom>
          <a:solidFill>
            <a:srgbClr val="FF7C80"/>
          </a:solidFill>
          <a:ln w="9525">
            <a:noFill/>
            <a:miter lim="800000"/>
          </a:ln>
          <a:effectLst>
            <a:outerShdw dist="107763" dir="2700000" algn="ctr" rotWithShape="0">
              <a:schemeClr val="tx2"/>
            </a:outerShdw>
          </a:effectLst>
        </p:spPr>
        <p:txBody>
          <a:bodyPr wrap="none" lIns="91435" tIns="45718" rIns="91435" bIns="45718" anchor="ctr"/>
          <a:lstStyle/>
          <a:p>
            <a:pPr>
              <a:defRPr/>
            </a:pPr>
            <a:r>
              <a:rPr kumimoji="1"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列号</a:t>
            </a:r>
            <a:endParaRPr kumimoji="1"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AutoShape 2056"/>
          <p:cNvSpPr>
            <a:spLocks noChangeArrowheads="1"/>
          </p:cNvSpPr>
          <p:nvPr/>
        </p:nvSpPr>
        <p:spPr bwMode="auto">
          <a:xfrm flipH="1">
            <a:off x="1104987" y="1289231"/>
            <a:ext cx="1287196" cy="597051"/>
          </a:xfrm>
          <a:prstGeom prst="wedgeEllipseCallout">
            <a:avLst>
              <a:gd name="adj1" fmla="val -41481"/>
              <a:gd name="adj2" fmla="val 76986"/>
            </a:avLst>
          </a:prstGeom>
          <a:solidFill>
            <a:srgbClr val="FF7C80"/>
          </a:solidFill>
          <a:ln w="9525">
            <a:noFill/>
            <a:miter lim="800000"/>
          </a:ln>
          <a:effectLst>
            <a:outerShdw dist="107763" dir="2700000" algn="ctr" rotWithShape="0">
              <a:schemeClr val="tx2"/>
            </a:outerShdw>
          </a:effectLst>
        </p:spPr>
        <p:txBody>
          <a:bodyPr wrap="none" lIns="91435" tIns="45718" rIns="91435" bIns="45718" anchor="ctr"/>
          <a:lstStyle/>
          <a:p>
            <a:pPr>
              <a:defRPr/>
            </a:pPr>
            <a:r>
              <a:rPr kumimoji="1"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名字框</a:t>
            </a:r>
            <a:endParaRPr kumimoji="1"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AutoShape 2057"/>
          <p:cNvSpPr>
            <a:spLocks noChangeArrowheads="1"/>
          </p:cNvSpPr>
          <p:nvPr/>
        </p:nvSpPr>
        <p:spPr bwMode="auto">
          <a:xfrm flipH="1">
            <a:off x="271095" y="5136796"/>
            <a:ext cx="1373010" cy="814161"/>
          </a:xfrm>
          <a:prstGeom prst="wedgeEllipseCallout">
            <a:avLst>
              <a:gd name="adj1" fmla="val -62500"/>
              <a:gd name="adj2" fmla="val 31662"/>
            </a:avLst>
          </a:prstGeom>
          <a:solidFill>
            <a:srgbClr val="FF7C80"/>
          </a:solidFill>
          <a:ln w="9525">
            <a:noFill/>
            <a:miter lim="800000"/>
          </a:ln>
          <a:effectLst>
            <a:outerShdw dist="107763" dir="2700000" algn="ctr" rotWithShape="0">
              <a:schemeClr val="tx2"/>
            </a:outerShdw>
          </a:effectLst>
        </p:spPr>
        <p:txBody>
          <a:bodyPr wrap="none" lIns="91435" tIns="45718" rIns="91435" bIns="45718" anchor="ctr"/>
          <a:lstStyle/>
          <a:p>
            <a:pPr>
              <a:defRPr/>
            </a:pPr>
            <a:r>
              <a:rPr kumimoji="1"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行号</a:t>
            </a:r>
            <a:endParaRPr kumimoji="1"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AutoShape 2058"/>
          <p:cNvSpPr>
            <a:spLocks noChangeArrowheads="1"/>
          </p:cNvSpPr>
          <p:nvPr/>
        </p:nvSpPr>
        <p:spPr bwMode="auto">
          <a:xfrm>
            <a:off x="2966893" y="2906133"/>
            <a:ext cx="2059515" cy="814161"/>
          </a:xfrm>
          <a:prstGeom prst="wedgeEllipseCallout">
            <a:avLst>
              <a:gd name="adj1" fmla="val -91806"/>
              <a:gd name="adj2" fmla="val -115833"/>
            </a:avLst>
          </a:prstGeom>
          <a:solidFill>
            <a:srgbClr val="FF7C80"/>
          </a:solidFill>
          <a:ln w="9525">
            <a:noFill/>
            <a:miter lim="800000"/>
          </a:ln>
          <a:effectLst>
            <a:outerShdw dist="107763" dir="2700000" algn="ctr" rotWithShape="0">
              <a:schemeClr val="tx2"/>
            </a:outerShdw>
          </a:effectLst>
        </p:spPr>
        <p:txBody>
          <a:bodyPr wrap="none" lIns="91435" tIns="45718" rIns="91435" bIns="45718" anchor="ctr"/>
          <a:lstStyle/>
          <a:p>
            <a:pPr>
              <a:defRPr/>
            </a:pPr>
            <a:r>
              <a:rPr kumimoji="1"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当前单元格</a:t>
            </a:r>
            <a:endParaRPr kumimoji="1"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AutoShape 2059"/>
          <p:cNvSpPr>
            <a:spLocks noChangeArrowheads="1"/>
          </p:cNvSpPr>
          <p:nvPr/>
        </p:nvSpPr>
        <p:spPr bwMode="auto">
          <a:xfrm>
            <a:off x="5271765" y="5609316"/>
            <a:ext cx="2316953" cy="895577"/>
          </a:xfrm>
          <a:prstGeom prst="wedgeEllipseCallout">
            <a:avLst>
              <a:gd name="adj1" fmla="val -44486"/>
              <a:gd name="adj2" fmla="val 68181"/>
            </a:avLst>
          </a:prstGeom>
          <a:solidFill>
            <a:srgbClr val="FF7C80"/>
          </a:solidFill>
          <a:ln w="9525">
            <a:noFill/>
            <a:miter lim="800000"/>
          </a:ln>
          <a:effectLst>
            <a:outerShdw dist="107763" dir="2700000" algn="ctr" rotWithShape="0">
              <a:schemeClr val="tx2"/>
            </a:outerShdw>
          </a:effectLst>
        </p:spPr>
        <p:txBody>
          <a:bodyPr wrap="none" lIns="91435" tIns="45718" rIns="91435" bIns="45718" anchor="ctr"/>
          <a:lstStyle/>
          <a:p>
            <a:pPr>
              <a:defRPr/>
            </a:pPr>
            <a:r>
              <a:rPr kumimoji="1"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工作表标签</a:t>
            </a:r>
            <a:endParaRPr kumimoji="1"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Group 2060"/>
          <p:cNvGrpSpPr/>
          <p:nvPr/>
        </p:nvGrpSpPr>
        <p:grpSpPr bwMode="auto">
          <a:xfrm>
            <a:off x="2035939" y="2301195"/>
            <a:ext cx="8050596" cy="4324688"/>
            <a:chOff x="1152" y="1872"/>
            <a:chExt cx="4275" cy="2259"/>
          </a:xfrm>
        </p:grpSpPr>
        <p:sp>
          <p:nvSpPr>
            <p:cNvPr id="14" name="Rectangle 2061"/>
            <p:cNvSpPr>
              <a:spLocks noChangeArrowheads="1"/>
            </p:cNvSpPr>
            <p:nvPr/>
          </p:nvSpPr>
          <p:spPr bwMode="auto">
            <a:xfrm>
              <a:off x="1152" y="1872"/>
              <a:ext cx="4275" cy="2259"/>
            </a:xfrm>
            <a:prstGeom prst="rect">
              <a:avLst/>
            </a:prstGeom>
            <a:noFill/>
            <a:ln w="38100">
              <a:solidFill>
                <a:srgbClr val="FF7C8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AutoShape 2062"/>
            <p:cNvSpPr>
              <a:spLocks noChangeArrowheads="1"/>
            </p:cNvSpPr>
            <p:nvPr/>
          </p:nvSpPr>
          <p:spPr bwMode="auto">
            <a:xfrm>
              <a:off x="4560" y="2916"/>
              <a:ext cx="720" cy="480"/>
            </a:xfrm>
            <a:prstGeom prst="wedgeEllipseCallout">
              <a:avLst>
                <a:gd name="adj1" fmla="val -53889"/>
                <a:gd name="adj2" fmla="val -70208"/>
              </a:avLst>
            </a:prstGeom>
            <a:solidFill>
              <a:srgbClr val="FF7C80"/>
            </a:solidFill>
            <a:ln w="9525">
              <a:noFill/>
              <a:miter lim="800000"/>
            </a:ln>
            <a:effectLst>
              <a:outerShdw dist="107763" dir="2700000" algn="ctr" rotWithShape="0">
                <a:schemeClr val="tx2"/>
              </a:outerShdw>
            </a:effectLst>
          </p:spPr>
          <p:txBody>
            <a:bodyPr wrap="none" lIns="91435" tIns="45718" rIns="91435" bIns="45718" anchor="ctr"/>
            <a:lstStyle/>
            <a:p>
              <a:pPr>
                <a:defRPr/>
              </a:pPr>
              <a:r>
                <a:rPr kumimoji="1"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工作表</a:t>
              </a:r>
              <a:endPara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543050" y="62579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9" grpId="0" animBg="1" autoUpdateAnimBg="0"/>
      <p:bldP spid="10" grpId="0" animBg="1" autoUpdateAnimBg="0"/>
      <p:bldP spid="11" grpId="0" animBg="1" autoUpdateAnimBg="0"/>
      <p:bldP spid="12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895059" y="893947"/>
            <a:ext cx="7650088" cy="5070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工作簿窗口</a:t>
            </a:r>
            <a:endParaRPr lang="en-US" altLang="zh-CN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059180" lvl="1" indent="-405130">
              <a:lnSpc>
                <a:spcPct val="130000"/>
              </a:lnSpc>
              <a:buFontTx/>
              <a:buNone/>
              <a:defRPr/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当前编辑的工作簿名。 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059180" lvl="1" indent="-405130">
              <a:lnSpc>
                <a:spcPct val="130000"/>
              </a:lnSpc>
              <a:buFontTx/>
              <a:buNone/>
              <a:defRPr/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工作簿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一般由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张表格组成一个工作簿，最多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255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张。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059180" lvl="1" indent="-405130">
              <a:lnSpc>
                <a:spcPct val="130000"/>
              </a:lnSpc>
              <a:buFontTx/>
              <a:buNone/>
              <a:defRPr/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工作表： 工作的主要对象，由行、列组成的表格。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059180" lvl="1" indent="-405130">
              <a:lnSpc>
                <a:spcPct val="130000"/>
              </a:lnSpc>
              <a:buFontTx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EXCEL: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列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A,B...,IV(256)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；行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1,2...65536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059180" lvl="1" indent="-405130">
              <a:lnSpc>
                <a:spcPct val="130000"/>
              </a:lnSpc>
              <a:buFontTx/>
              <a:buNone/>
              <a:defRPr/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07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EXCEL: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列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A,B...,XFD( 16384);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1,2...1048576   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059180" lvl="1" indent="-405130">
              <a:lnSpc>
                <a:spcPct val="130000"/>
              </a:lnSpc>
              <a:buFontTx/>
              <a:buNone/>
              <a:defRPr/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列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64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:16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059180" lvl="1" indent="-405130">
              <a:lnSpc>
                <a:spcPct val="130000"/>
              </a:lnSpc>
              <a:buFontTx/>
              <a:buNone/>
              <a:defRPr/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单元格：　行和列的交叉，表格的最小单位。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059180" lvl="1" indent="-405130">
              <a:lnSpc>
                <a:spcPct val="130000"/>
              </a:lnSpc>
              <a:buFontTx/>
              <a:buNone/>
              <a:defRPr/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活动单元格：当前正在操作的单元格，被黑线框住。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059180" lvl="1" indent="-405130">
              <a:lnSpc>
                <a:spcPct val="130000"/>
              </a:lnSpc>
              <a:buFontTx/>
              <a:buNone/>
              <a:defRPr/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工作表标签：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Sheet1~Sheet3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，当前活动的白色，其余灰色。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059180" lvl="1" indent="-405130">
              <a:lnSpc>
                <a:spcPct val="130000"/>
              </a:lnSpc>
              <a:buFontTx/>
              <a:buNone/>
              <a:defRPr/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标签滚动按钮： 利用标签按钮，切换显示工作表。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26 -0.8125 L -6.25E-7 0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40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3008</Words>
  <Application>WPS 演示</Application>
  <PresentationFormat>自定义</PresentationFormat>
  <Paragraphs>268</Paragraphs>
  <Slides>24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Meiryo</vt:lpstr>
      <vt:lpstr>微软雅黑</vt:lpstr>
      <vt:lpstr>Arial Narrow</vt:lpstr>
      <vt:lpstr>Segoe UI Light</vt:lpstr>
      <vt:lpstr>幼圆</vt:lpstr>
      <vt:lpstr>Times New Roman</vt:lpstr>
      <vt:lpstr>Calibri</vt:lpstr>
      <vt:lpstr>Calibri Light</vt:lpstr>
      <vt:lpstr>Segoe UI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creator>哎呀小小草</dc:creator>
  <cp:keywords>https://800sucai.taobao.com</cp:keywords>
  <dc:description>https://800sucai.taobao.com</dc:description>
  <dc:subject>哎呀小小草</dc:subject>
  <cp:category>https://800sucai.taobao.com</cp:category>
  <cp:lastModifiedBy>Administrator</cp:lastModifiedBy>
  <cp:revision>163</cp:revision>
  <dcterms:created xsi:type="dcterms:W3CDTF">2013-07-04T02:55:00Z</dcterms:created>
  <dcterms:modified xsi:type="dcterms:W3CDTF">2017-07-07T15:30:29Z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2052-10.1.0.6235</vt:lpwstr>
  </property>
</Properties>
</file>